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9" r:id="rId10"/>
    <p:sldId id="264" r:id="rId11"/>
    <p:sldId id="265" r:id="rId12"/>
    <p:sldId id="266" r:id="rId13"/>
    <p:sldId id="267" r:id="rId14"/>
    <p:sldId id="270" r:id="rId15"/>
    <p:sldId id="272" r:id="rId16"/>
    <p:sldId id="274" r:id="rId17"/>
    <p:sldId id="271" r:id="rId18"/>
    <p:sldId id="273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90" r:id="rId34"/>
    <p:sldId id="291" r:id="rId35"/>
    <p:sldId id="292" r:id="rId36"/>
    <p:sldId id="293" r:id="rId37"/>
    <p:sldId id="294" r:id="rId38"/>
    <p:sldId id="289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ION-LAB" initials="V" lastIdx="2" clrIdx="0">
    <p:extLst>
      <p:ext uri="{19B8F6BF-5375-455C-9EA6-DF929625EA0E}">
        <p15:presenceInfo xmlns:p15="http://schemas.microsoft.com/office/powerpoint/2012/main" userId="VISION-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831" autoAdjust="0"/>
  </p:normalViewPr>
  <p:slideViewPr>
    <p:cSldViewPr snapToGrid="0">
      <p:cViewPr varScale="1">
        <p:scale>
          <a:sx n="90" d="100"/>
          <a:sy n="90" d="100"/>
        </p:scale>
        <p:origin x="1104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A57B-E9BE-4A15-9AD2-A80743C86CD4}" type="datetimeFigureOut">
              <a:rPr lang="zh-TW" altLang="en-US" smtClean="0"/>
              <a:t>2018/9/19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B1EBE-A360-4024-AFFA-68E9D7041B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3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aseline="0" dirty="0" smtClean="0"/>
              <a:t> </a:t>
            </a:r>
            <a:r>
              <a:rPr lang="zh-TW" altLang="en-US" baseline="0" dirty="0" smtClean="0"/>
              <a:t>不能保證</a:t>
            </a:r>
            <a:r>
              <a:rPr lang="en-US" altLang="zh-TW" baseline="0" dirty="0" smtClean="0"/>
              <a:t>X</a:t>
            </a:r>
            <a:r>
              <a:rPr lang="zh-TW" altLang="en-US" baseline="0" dirty="0" smtClean="0"/>
              <a:t>生成的</a:t>
            </a:r>
            <a:r>
              <a:rPr lang="en-US" altLang="zh-TW" baseline="0" dirty="0" smtClean="0"/>
              <a:t>Y hat </a:t>
            </a:r>
            <a:r>
              <a:rPr lang="zh-TW" altLang="en-US" baseline="0" dirty="0" smtClean="0"/>
              <a:t>有意義 只是符合</a:t>
            </a:r>
            <a:r>
              <a:rPr lang="en-US" altLang="zh-TW" baseline="0" dirty="0" smtClean="0"/>
              <a:t>Y</a:t>
            </a:r>
            <a:r>
              <a:rPr lang="zh-TW" altLang="en-US" baseline="0" dirty="0" smtClean="0"/>
              <a:t> 分布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96968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Pixel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對幾個</a:t>
            </a:r>
            <a:endParaRPr lang="en-US" altLang="zh-TW" baseline="0" dirty="0" smtClean="0"/>
          </a:p>
          <a:p>
            <a:r>
              <a:rPr lang="en-US" altLang="zh-TW" baseline="0" dirty="0" smtClean="0"/>
              <a:t>Class </a:t>
            </a:r>
            <a:r>
              <a:rPr lang="zh-TW" altLang="en-US" baseline="0" dirty="0" smtClean="0"/>
              <a:t>對幾個</a:t>
            </a:r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37622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8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38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617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83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3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1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5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9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2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0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9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3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9/19/2018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06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Y</a:t>
            </a:r>
            <a:r>
              <a:rPr lang="en-US" altLang="zh-TW" dirty="0" smtClean="0"/>
              <a:t>u - </a:t>
            </a:r>
            <a:r>
              <a:rPr lang="en-US" altLang="zh-TW" dirty="0"/>
              <a:t>H</a:t>
            </a:r>
            <a:r>
              <a:rPr lang="en-US" altLang="zh-TW" dirty="0" smtClean="0"/>
              <a:t>siang Cheng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5124893" y="4114800"/>
            <a:ext cx="1871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/>
              <a:t>ICCV 2017</a:t>
            </a:r>
            <a:endParaRPr lang="zh-TW" altLang="en-US" b="1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2985"/>
            <a:ext cx="12192000" cy="32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5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0000" y="2434856"/>
            <a:ext cx="1881963" cy="99946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 smtClean="0"/>
              <a:t>G: X =&gt; Y</a:t>
            </a:r>
            <a:endParaRPr lang="zh-TW" altLang="en-US" b="1" dirty="0"/>
          </a:p>
        </p:txBody>
      </p:sp>
      <p:sp>
        <p:nvSpPr>
          <p:cNvPr id="5" name="文字方塊 4"/>
          <p:cNvSpPr txBox="1"/>
          <p:nvPr/>
        </p:nvSpPr>
        <p:spPr>
          <a:xfrm>
            <a:off x="289005" y="2749920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X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868202" y="2749920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u="sng" dirty="0" smtClean="0"/>
              <a:t>Y</a:t>
            </a:r>
            <a:endParaRPr lang="zh-TW" altLang="en-US" b="1" u="sng" dirty="0"/>
          </a:p>
        </p:txBody>
      </p:sp>
      <p:sp>
        <p:nvSpPr>
          <p:cNvPr id="7" name="文字方塊 6"/>
          <p:cNvSpPr txBox="1"/>
          <p:nvPr/>
        </p:nvSpPr>
        <p:spPr>
          <a:xfrm>
            <a:off x="3031869" y="3540273"/>
            <a:ext cx="327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Y</a:t>
            </a:r>
            <a:endParaRPr lang="zh-TW" altLang="en-US" b="1" dirty="0"/>
          </a:p>
        </p:txBody>
      </p:sp>
      <p:sp>
        <p:nvSpPr>
          <p:cNvPr id="8" name="矩形 7"/>
          <p:cNvSpPr/>
          <p:nvPr/>
        </p:nvSpPr>
        <p:spPr>
          <a:xfrm>
            <a:off x="3699109" y="2749920"/>
            <a:ext cx="4997303" cy="10600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Adversary trained to classify </a:t>
            </a:r>
            <a:r>
              <a:rPr lang="en-US" altLang="zh-TW" b="1" u="sng" dirty="0" smtClean="0"/>
              <a:t>Y</a:t>
            </a:r>
            <a:r>
              <a:rPr lang="en-US" altLang="zh-TW" u="sng" dirty="0" smtClean="0"/>
              <a:t> </a:t>
            </a:r>
            <a:r>
              <a:rPr lang="en-US" altLang="zh-TW" dirty="0" smtClean="0"/>
              <a:t>apart from </a:t>
            </a:r>
            <a:r>
              <a:rPr lang="en-US" altLang="zh-TW" b="1" dirty="0" smtClean="0"/>
              <a:t>y</a:t>
            </a:r>
            <a:endParaRPr lang="zh-TW" altLang="en-US" b="1" dirty="0"/>
          </a:p>
        </p:txBody>
      </p:sp>
      <p:sp>
        <p:nvSpPr>
          <p:cNvPr id="9" name="文字方塊 8"/>
          <p:cNvSpPr txBox="1"/>
          <p:nvPr/>
        </p:nvSpPr>
        <p:spPr>
          <a:xfrm>
            <a:off x="210120" y="4330626"/>
            <a:ext cx="1121653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optimal G thereby translates the domain X to a domain </a:t>
            </a:r>
            <a:r>
              <a:rPr lang="en-US" altLang="zh-TW" sz="2400" b="1" u="sng" dirty="0" smtClean="0"/>
              <a:t>Y</a:t>
            </a:r>
            <a:r>
              <a:rPr lang="en-US" altLang="zh-TW" sz="2400" dirty="0" smtClean="0"/>
              <a:t> distributed </a:t>
            </a:r>
          </a:p>
          <a:p>
            <a:r>
              <a:rPr lang="en-US" altLang="zh-TW" sz="2400" dirty="0" smtClean="0"/>
              <a:t>identically </a:t>
            </a:r>
            <a:r>
              <a:rPr lang="en-US" altLang="zh-TW" sz="2400" dirty="0"/>
              <a:t>to Y . </a:t>
            </a:r>
            <a:endParaRPr lang="en-US" altLang="zh-TW" sz="2400" dirty="0" smtClean="0"/>
          </a:p>
          <a:p>
            <a:r>
              <a:rPr lang="en-US" altLang="zh-TW" sz="2400" dirty="0" smtClean="0"/>
              <a:t>However</a:t>
            </a:r>
            <a:r>
              <a:rPr lang="en-US" altLang="zh-TW" sz="2400" dirty="0"/>
              <a:t>, such a translation does </a:t>
            </a:r>
            <a:r>
              <a:rPr lang="en-US" altLang="zh-TW" sz="2400" dirty="0">
                <a:solidFill>
                  <a:srgbClr val="FFC000"/>
                </a:solidFill>
              </a:rPr>
              <a:t>not guarantee </a:t>
            </a:r>
            <a:r>
              <a:rPr lang="en-US" altLang="zh-TW" sz="2400" dirty="0"/>
              <a:t>that an individual input x </a:t>
            </a:r>
            <a:endParaRPr lang="en-US" altLang="zh-TW" sz="2400" dirty="0" smtClean="0"/>
          </a:p>
          <a:p>
            <a:r>
              <a:rPr lang="en-US" altLang="zh-TW" sz="2400" dirty="0" smtClean="0"/>
              <a:t>and </a:t>
            </a:r>
            <a:r>
              <a:rPr lang="en-US" altLang="zh-TW" sz="2400" dirty="0"/>
              <a:t>output y </a:t>
            </a:r>
            <a:r>
              <a:rPr lang="en-US" altLang="zh-TW" sz="2400" dirty="0" smtClean="0"/>
              <a:t>are </a:t>
            </a:r>
            <a:r>
              <a:rPr lang="en-US" altLang="zh-TW" sz="2400" dirty="0">
                <a:solidFill>
                  <a:srgbClr val="FFC000"/>
                </a:solidFill>
              </a:rPr>
              <a:t>paired up in a meaningful way </a:t>
            </a:r>
            <a:r>
              <a:rPr lang="en-US" altLang="zh-TW" sz="2400" dirty="0" smtClean="0"/>
              <a:t>–</a:t>
            </a:r>
          </a:p>
          <a:p>
            <a:r>
              <a:rPr lang="en-US" altLang="zh-TW" sz="2400" dirty="0" smtClean="0"/>
              <a:t>there </a:t>
            </a:r>
            <a:r>
              <a:rPr lang="en-US" altLang="zh-TW" sz="2400" dirty="0"/>
              <a:t>are infinitely many mappings G that will induce </a:t>
            </a:r>
            <a:r>
              <a:rPr lang="en-US" altLang="zh-TW" sz="2400" dirty="0" smtClean="0"/>
              <a:t>the </a:t>
            </a:r>
            <a:r>
              <a:rPr lang="en-US" altLang="zh-TW" sz="2400" dirty="0"/>
              <a:t>same </a:t>
            </a:r>
            <a:endParaRPr lang="en-US" altLang="zh-TW" sz="2400" dirty="0" smtClean="0"/>
          </a:p>
          <a:p>
            <a:r>
              <a:rPr lang="en-US" altLang="zh-TW" sz="2400" dirty="0" smtClean="0"/>
              <a:t>distribution </a:t>
            </a:r>
            <a:r>
              <a:rPr lang="en-US" altLang="zh-TW" sz="2400" dirty="0"/>
              <a:t>over</a:t>
            </a:r>
            <a:r>
              <a:rPr lang="en-US" altLang="zh-TW" sz="2400" u="sng" dirty="0"/>
              <a:t> y</a:t>
            </a:r>
            <a:endParaRPr lang="zh-TW" alt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11075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Moreover, </a:t>
            </a:r>
            <a:r>
              <a:rPr lang="en-US" altLang="zh-TW" sz="2800" dirty="0">
                <a:solidFill>
                  <a:srgbClr val="FFC000"/>
                </a:solidFill>
              </a:rPr>
              <a:t>in practice</a:t>
            </a:r>
            <a:r>
              <a:rPr lang="en-US" altLang="zh-TW" sz="2800" dirty="0"/>
              <a:t>, we have found it difficult to optimize the adversarial objective in isolation: standard procedures often lead to the </a:t>
            </a:r>
            <a:r>
              <a:rPr lang="en-US" altLang="zh-TW" sz="2800" dirty="0" err="1"/>
              <a:t>wellknown</a:t>
            </a:r>
            <a:r>
              <a:rPr lang="en-US" altLang="zh-TW" sz="2800" dirty="0"/>
              <a:t> problem of </a:t>
            </a:r>
            <a:r>
              <a:rPr lang="en-US" altLang="zh-TW" sz="2800" b="1" dirty="0">
                <a:solidFill>
                  <a:srgbClr val="FFC000"/>
                </a:solidFill>
              </a:rPr>
              <a:t>mode collapse</a:t>
            </a:r>
            <a:r>
              <a:rPr lang="en-US" altLang="zh-TW" sz="2800" dirty="0"/>
              <a:t>, where </a:t>
            </a:r>
            <a:r>
              <a:rPr lang="en-US" altLang="zh-TW" sz="2800" b="1" dirty="0">
                <a:solidFill>
                  <a:srgbClr val="FFC000"/>
                </a:solidFill>
              </a:rPr>
              <a:t>all input images map to the same output image</a:t>
            </a:r>
            <a:r>
              <a:rPr lang="en-US" altLang="zh-TW" sz="2800" dirty="0"/>
              <a:t> and the optimization fails to make progress 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089222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These issues call for </a:t>
            </a:r>
            <a:r>
              <a:rPr lang="en-US" altLang="zh-TW" sz="2400" dirty="0">
                <a:solidFill>
                  <a:srgbClr val="FFC000"/>
                </a:solidFill>
              </a:rPr>
              <a:t>adding more structure </a:t>
            </a:r>
            <a:r>
              <a:rPr lang="en-US" altLang="zh-TW" sz="2400" dirty="0"/>
              <a:t>to our objective. Therefore, </a:t>
            </a:r>
            <a:r>
              <a:rPr lang="en-US" altLang="zh-TW" sz="2400" dirty="0">
                <a:solidFill>
                  <a:srgbClr val="FFC000"/>
                </a:solidFill>
              </a:rPr>
              <a:t>we exploit the property that translation should be “cycle consistent</a:t>
            </a:r>
            <a:r>
              <a:rPr lang="en-US" altLang="zh-TW" sz="2400" dirty="0" smtClean="0">
                <a:solidFill>
                  <a:srgbClr val="FFC000"/>
                </a:solidFill>
              </a:rPr>
              <a:t>”,</a:t>
            </a:r>
          </a:p>
          <a:p>
            <a:r>
              <a:rPr lang="en-US" altLang="zh-TW" dirty="0" smtClean="0"/>
              <a:t>if </a:t>
            </a:r>
            <a:r>
              <a:rPr lang="en-US" altLang="zh-TW" dirty="0"/>
              <a:t>we translate, e.g., a sentence from English to French, and then translate it back from French to English, we should arrive back at the original sentence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553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Cycle consistency 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 We apply this structural </a:t>
            </a:r>
            <a:r>
              <a:rPr lang="en-US" altLang="zh-TW" sz="2400" dirty="0" smtClean="0"/>
              <a:t>assumption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by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training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both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the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mapping </a:t>
            </a:r>
            <a:r>
              <a:rPr lang="en-US" altLang="zh-TW" sz="2400" dirty="0"/>
              <a:t>G and F simultaneously, and adding a cycle consistency loss [64] that </a:t>
            </a:r>
            <a:r>
              <a:rPr lang="en-US" altLang="zh-TW" sz="2400" dirty="0">
                <a:solidFill>
                  <a:srgbClr val="FFC000"/>
                </a:solidFill>
              </a:rPr>
              <a:t>encourages F(G(x)) ≈ x and G(F(y)) ≈ y. </a:t>
            </a:r>
            <a:r>
              <a:rPr lang="en-US" altLang="zh-TW" sz="2400" dirty="0"/>
              <a:t>Combining this loss with adversarial losses on domains X and Y yields our full objective for unpaired image-to-image translation.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725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Pix2Pix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 smtClean="0"/>
              <a:t>Pixel to Pixel Generative Adversarial Networks</a:t>
            </a:r>
            <a:r>
              <a:rPr lang="en-US" altLang="zh-TW" sz="2400" dirty="0"/>
              <a:t> </a:t>
            </a:r>
            <a:r>
              <a:rPr lang="en-US" altLang="zh-TW" sz="2400" dirty="0" smtClean="0">
                <a:solidFill>
                  <a:srgbClr val="FFC000"/>
                </a:solidFill>
              </a:rPr>
              <a:t>applies Conditional Generative Adversarial Networks</a:t>
            </a:r>
            <a:r>
              <a:rPr lang="en-US" altLang="zh-TW" sz="2400" dirty="0"/>
              <a:t> </a:t>
            </a:r>
            <a:r>
              <a:rPr lang="en-US" altLang="zh-TW" sz="2400" dirty="0" smtClean="0"/>
              <a:t>as </a:t>
            </a:r>
            <a:r>
              <a:rPr lang="en-US" altLang="zh-TW" sz="2400" dirty="0"/>
              <a:t>a general-purpose solution to image-to-image translation problems. </a:t>
            </a:r>
            <a:r>
              <a:rPr lang="en-US" altLang="zh-TW" sz="2400" dirty="0" smtClean="0"/>
              <a:t> </a:t>
            </a:r>
          </a:p>
          <a:p>
            <a:r>
              <a:rPr lang="en-US" altLang="zh-TW" sz="2400" dirty="0" smtClean="0"/>
              <a:t>Generate : </a:t>
            </a:r>
            <a:r>
              <a:rPr lang="en-US" altLang="zh-TW" sz="2400" dirty="0"/>
              <a:t>The key for generator is </a:t>
            </a:r>
            <a:r>
              <a:rPr lang="en-US" altLang="zh-TW" sz="2400" dirty="0">
                <a:solidFill>
                  <a:srgbClr val="FFC000"/>
                </a:solidFill>
              </a:rPr>
              <a:t>U-net architecture </a:t>
            </a:r>
            <a:r>
              <a:rPr lang="en-US" altLang="zh-TW" sz="2400" dirty="0"/>
              <a:t>adding skip connections which shuttle low-level </a:t>
            </a:r>
            <a:r>
              <a:rPr lang="en-US" altLang="zh-TW" sz="2400" dirty="0" err="1"/>
              <a:t>infomation</a:t>
            </a:r>
            <a:r>
              <a:rPr lang="en-US" altLang="zh-TW" sz="2400" dirty="0"/>
              <a:t> shared between input and output images across net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 smtClean="0"/>
              <a:t>Discriminator: </a:t>
            </a:r>
            <a:r>
              <a:rPr lang="en-US" altLang="zh-TW" sz="2400" dirty="0" err="1"/>
              <a:t>PatchGAN</a:t>
            </a:r>
            <a:r>
              <a:rPr lang="en-US" altLang="zh-TW" sz="2400" dirty="0"/>
              <a:t> – that only penalizes structure at the scale of patches is applied as </a:t>
            </a:r>
            <a:r>
              <a:rPr lang="en-US" altLang="zh-TW" sz="2400" dirty="0" err="1"/>
              <a:t>disciminator</a:t>
            </a:r>
            <a:r>
              <a:rPr lang="en-US" altLang="zh-TW" sz="2400" dirty="0"/>
              <a:t> architecture. </a:t>
            </a:r>
            <a:r>
              <a:rPr lang="en-US" altLang="zh-TW" sz="2400" dirty="0">
                <a:solidFill>
                  <a:srgbClr val="FFC000"/>
                </a:solidFill>
              </a:rPr>
              <a:t>This discriminator tries to classify if each N × N patch in an image is real or fake</a:t>
            </a:r>
            <a:endParaRPr lang="zh-TW" altLang="en-US" sz="4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162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Pix2Pix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40901" y="1723394"/>
            <a:ext cx="2314575" cy="35147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66" y="2544117"/>
            <a:ext cx="2045820" cy="1873281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091" y="2467433"/>
            <a:ext cx="1995847" cy="1949965"/>
          </a:xfrm>
          <a:prstGeom prst="rect">
            <a:avLst/>
          </a:prstGeom>
        </p:spPr>
      </p:pic>
      <p:sp>
        <p:nvSpPr>
          <p:cNvPr id="10" name="圓角矩形 9"/>
          <p:cNvSpPr/>
          <p:nvPr/>
        </p:nvSpPr>
        <p:spPr>
          <a:xfrm>
            <a:off x="8278599" y="3768669"/>
            <a:ext cx="1882959" cy="1738747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7527743" y="5073497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向右箭號 11"/>
          <p:cNvSpPr/>
          <p:nvPr/>
        </p:nvSpPr>
        <p:spPr>
          <a:xfrm>
            <a:off x="10247219" y="4536442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0918606" y="4180090"/>
            <a:ext cx="926783" cy="9159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9839" y="5095994"/>
            <a:ext cx="3305175" cy="1095375"/>
          </a:xfrm>
          <a:prstGeom prst="rect">
            <a:avLst/>
          </a:prstGeom>
        </p:spPr>
      </p:pic>
      <p:sp>
        <p:nvSpPr>
          <p:cNvPr id="27" name="拱形 26"/>
          <p:cNvSpPr/>
          <p:nvPr/>
        </p:nvSpPr>
        <p:spPr>
          <a:xfrm>
            <a:off x="1005681" y="1997690"/>
            <a:ext cx="6385014" cy="546427"/>
          </a:xfrm>
          <a:prstGeom prst="blockArc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8" name="文字方塊 27"/>
          <p:cNvSpPr txBox="1"/>
          <p:nvPr/>
        </p:nvSpPr>
        <p:spPr>
          <a:xfrm>
            <a:off x="5542426" y="1173192"/>
            <a:ext cx="2879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 100 * L1Loss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06551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CoGan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132" y="4143514"/>
            <a:ext cx="8198049" cy="229764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10093" y="2466753"/>
            <a:ext cx="1019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CoGAN</a:t>
            </a:r>
            <a:r>
              <a:rPr lang="en-US" altLang="zh-TW" dirty="0" smtClean="0"/>
              <a:t> use a weight-sharing strategy to learn a common representation across domains.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735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CoGAN</a:t>
            </a:r>
            <a:endParaRPr lang="zh-TW" altLang="en-US" dirty="0"/>
          </a:p>
        </p:txBody>
      </p:sp>
      <p:sp>
        <p:nvSpPr>
          <p:cNvPr id="5" name="流程圖: 人工作業 4"/>
          <p:cNvSpPr/>
          <p:nvPr/>
        </p:nvSpPr>
        <p:spPr>
          <a:xfrm rot="16200000">
            <a:off x="930219" y="3345614"/>
            <a:ext cx="2651186" cy="1457864"/>
          </a:xfrm>
          <a:prstGeom prst="flowChartManualOperat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6" name="流程圖: 人工作業 5"/>
          <p:cNvSpPr/>
          <p:nvPr/>
        </p:nvSpPr>
        <p:spPr>
          <a:xfrm rot="5400000">
            <a:off x="2882659" y="2758666"/>
            <a:ext cx="1624642" cy="96040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7" name="流程圖: 人工作業 6"/>
          <p:cNvSpPr/>
          <p:nvPr/>
        </p:nvSpPr>
        <p:spPr>
          <a:xfrm rot="5400000">
            <a:off x="2882659" y="4725842"/>
            <a:ext cx="1624642" cy="96040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8" name="文字方塊 7"/>
          <p:cNvSpPr txBox="1"/>
          <p:nvPr/>
        </p:nvSpPr>
        <p:spPr>
          <a:xfrm>
            <a:off x="577404" y="3751380"/>
            <a:ext cx="46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X</a:t>
            </a:r>
            <a:endParaRPr lang="zh-TW" altLang="en-US" sz="3600" dirty="0"/>
          </a:p>
        </p:txBody>
      </p:sp>
      <p:sp>
        <p:nvSpPr>
          <p:cNvPr id="10" name="流程圖: 人工作業 9"/>
          <p:cNvSpPr/>
          <p:nvPr/>
        </p:nvSpPr>
        <p:spPr>
          <a:xfrm rot="16200000">
            <a:off x="5394390" y="2831990"/>
            <a:ext cx="1624642" cy="96040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11" name="流程圖: 人工作業 10"/>
          <p:cNvSpPr/>
          <p:nvPr/>
        </p:nvSpPr>
        <p:spPr>
          <a:xfrm rot="16200000">
            <a:off x="5422128" y="4725841"/>
            <a:ext cx="1624642" cy="960405"/>
          </a:xfrm>
          <a:prstGeom prst="flowChartManualOperation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12" name="流程圖: 人工作業 11"/>
          <p:cNvSpPr/>
          <p:nvPr/>
        </p:nvSpPr>
        <p:spPr>
          <a:xfrm rot="16200000">
            <a:off x="6724294" y="3345614"/>
            <a:ext cx="2651186" cy="1457864"/>
          </a:xfrm>
          <a:prstGeom prst="flowChartManualOperat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TW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4230060" y="3001887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g</a:t>
            </a:r>
            <a:r>
              <a:rPr lang="en-US" altLang="zh-TW" sz="2400" dirty="0" smtClean="0"/>
              <a:t>1(X)</a:t>
            </a:r>
            <a:endParaRPr lang="zh-TW" altLang="en-US" sz="2400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199306" y="5073110"/>
            <a:ext cx="976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g</a:t>
            </a:r>
            <a:r>
              <a:rPr lang="en-US" altLang="zh-TW" sz="2400" dirty="0"/>
              <a:t>2</a:t>
            </a:r>
            <a:r>
              <a:rPr lang="en-US" altLang="zh-TW" sz="2400" dirty="0" smtClean="0"/>
              <a:t>(X)</a:t>
            </a:r>
            <a:endParaRPr lang="zh-TW" altLang="en-US" sz="2400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9031022" y="3043687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D1(g1(X))</a:t>
            </a:r>
            <a:endParaRPr lang="zh-TW" altLang="en-US" sz="2400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9031022" y="4295313"/>
            <a:ext cx="16033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D2(g2(X))</a:t>
            </a:r>
            <a:endParaRPr lang="zh-TW" altLang="en-US" sz="2400" dirty="0"/>
          </a:p>
        </p:txBody>
      </p:sp>
      <p:sp>
        <p:nvSpPr>
          <p:cNvPr id="17" name="流程圖: 人工作業 16"/>
          <p:cNvSpPr/>
          <p:nvPr/>
        </p:nvSpPr>
        <p:spPr>
          <a:xfrm>
            <a:off x="7936302" y="6056382"/>
            <a:ext cx="621102" cy="293298"/>
          </a:xfrm>
          <a:prstGeom prst="flowChartManualOperation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文字方塊 17"/>
          <p:cNvSpPr txBox="1"/>
          <p:nvPr/>
        </p:nvSpPr>
        <p:spPr>
          <a:xfrm>
            <a:off x="8557404" y="6018365"/>
            <a:ext cx="1842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Weight sharing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428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Consistency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 In this work, we are introducing a similar loss </a:t>
            </a:r>
            <a:r>
              <a:rPr lang="en-US" altLang="zh-TW" sz="2400" dirty="0">
                <a:solidFill>
                  <a:srgbClr val="FFC000"/>
                </a:solidFill>
              </a:rPr>
              <a:t>to push G and F to be consistent with each other. </a:t>
            </a:r>
            <a:r>
              <a:rPr lang="en-US" altLang="zh-TW" sz="2400" dirty="0"/>
              <a:t>Concurrent with our work, in these same proceedings, Yi et al. [59] independently use a similar objective for unpaired image-to-image translation, inspired by dual learning in machine translation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364599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Our primary </a:t>
            </a:r>
            <a:r>
              <a:rPr lang="en-US" altLang="zh-TW" sz="2400" dirty="0" smtClean="0"/>
              <a:t>focus is learning the mapping </a:t>
            </a:r>
            <a:r>
              <a:rPr lang="en-US" altLang="zh-TW" sz="2400" dirty="0" smtClean="0">
                <a:solidFill>
                  <a:srgbClr val="FFC000"/>
                </a:solidFill>
              </a:rPr>
              <a:t>between two image </a:t>
            </a:r>
            <a:r>
              <a:rPr lang="en-US" altLang="zh-TW" sz="2400" dirty="0" err="1" smtClean="0">
                <a:solidFill>
                  <a:srgbClr val="FFC000"/>
                </a:solidFill>
              </a:rPr>
              <a:t>collections,rather</a:t>
            </a:r>
            <a:r>
              <a:rPr lang="en-US" altLang="zh-TW" sz="2400" dirty="0" smtClean="0">
                <a:solidFill>
                  <a:srgbClr val="FFC000"/>
                </a:solidFill>
              </a:rPr>
              <a:t> than between </a:t>
            </a:r>
            <a:r>
              <a:rPr lang="en-US" altLang="zh-TW" sz="2400" dirty="0">
                <a:solidFill>
                  <a:srgbClr val="FFC000"/>
                </a:solidFill>
              </a:rPr>
              <a:t>two speciﬁc images</a:t>
            </a:r>
            <a:r>
              <a:rPr lang="en-US" altLang="zh-TW" sz="2400" dirty="0"/>
              <a:t>, by trying to capture correspondences between higher-level appearance structures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7189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61998" cy="545078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59219" y="5897973"/>
            <a:ext cx="11226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Automatically “translate” as image from one into the other and vice versa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5756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Formulation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2898" y="1648128"/>
            <a:ext cx="10554574" cy="3636511"/>
          </a:xfrm>
        </p:spPr>
        <p:txBody>
          <a:bodyPr>
            <a:normAutofit/>
          </a:bodyPr>
          <a:lstStyle/>
          <a:p>
            <a:r>
              <a:rPr lang="en-US" altLang="zh-TW" sz="2400" dirty="0" smtClean="0"/>
              <a:t>our </a:t>
            </a:r>
            <a:r>
              <a:rPr lang="en-US" altLang="zh-TW" sz="2400" dirty="0"/>
              <a:t>model includes two mappings </a:t>
            </a:r>
            <a:r>
              <a:rPr lang="en-US" altLang="zh-TW" sz="2400" dirty="0">
                <a:solidFill>
                  <a:schemeClr val="accent2">
                    <a:lumMod val="75000"/>
                  </a:schemeClr>
                </a:solidFill>
              </a:rPr>
              <a:t>G : X → Y and F : Y → X. </a:t>
            </a:r>
            <a:r>
              <a:rPr lang="en-US" altLang="zh-TW" sz="2400" dirty="0"/>
              <a:t>In addition, we introduce two adversarial discriminators DX and DY , where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DX</a:t>
            </a:r>
            <a:r>
              <a:rPr lang="en-US" altLang="zh-TW" sz="2400" dirty="0"/>
              <a:t> aims to distinguish between images {x} and translated images {F(y)}; in the same way, </a:t>
            </a:r>
            <a:r>
              <a:rPr lang="en-US" altLang="zh-TW" sz="2400" dirty="0">
                <a:solidFill>
                  <a:schemeClr val="accent4">
                    <a:lumMod val="75000"/>
                  </a:schemeClr>
                </a:solidFill>
              </a:rPr>
              <a:t>DY</a:t>
            </a:r>
            <a:r>
              <a:rPr lang="en-US" altLang="zh-TW" sz="2400" dirty="0"/>
              <a:t> aims to discriminate between {y} and {G(x)}</a:t>
            </a:r>
            <a:endParaRPr lang="zh-TW" altLang="en-US" sz="2400" dirty="0"/>
          </a:p>
        </p:txBody>
      </p:sp>
      <p:sp>
        <p:nvSpPr>
          <p:cNvPr id="4" name="文字方塊 3"/>
          <p:cNvSpPr txBox="1"/>
          <p:nvPr/>
        </p:nvSpPr>
        <p:spPr>
          <a:xfrm>
            <a:off x="2349795" y="5284639"/>
            <a:ext cx="241444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solidFill>
                  <a:schemeClr val="accent2">
                    <a:lumMod val="75000"/>
                  </a:schemeClr>
                </a:solidFill>
              </a:rPr>
              <a:t>Generator</a:t>
            </a:r>
          </a:p>
          <a:p>
            <a:r>
              <a:rPr lang="en-US" altLang="zh-TW" sz="2800" dirty="0" smtClean="0">
                <a:solidFill>
                  <a:schemeClr val="accent4">
                    <a:lumMod val="75000"/>
                  </a:schemeClr>
                </a:solidFill>
              </a:rPr>
              <a:t>Discriminator</a:t>
            </a:r>
            <a:endParaRPr lang="zh-TW" altLang="en-US" sz="2800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9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>
                <a:solidFill>
                  <a:srgbClr val="FFC000"/>
                </a:solidFill>
              </a:rPr>
              <a:t>adversarial </a:t>
            </a:r>
            <a:r>
              <a:rPr lang="en-US" altLang="zh-TW" sz="2400" dirty="0">
                <a:solidFill>
                  <a:srgbClr val="FFC000"/>
                </a:solidFill>
              </a:rPr>
              <a:t>losses </a:t>
            </a:r>
            <a:r>
              <a:rPr lang="en-US" altLang="zh-TW" sz="2400" dirty="0" smtClean="0"/>
              <a:t>for </a:t>
            </a:r>
            <a:r>
              <a:rPr lang="en-US" altLang="zh-TW" sz="2400" dirty="0"/>
              <a:t>matching the distribution of generated images to the data </a:t>
            </a:r>
            <a:r>
              <a:rPr lang="en-US" altLang="zh-TW" sz="2400" dirty="0" smtClean="0"/>
              <a:t>distribution </a:t>
            </a:r>
            <a:r>
              <a:rPr lang="en-US" altLang="zh-TW" sz="2400" dirty="0"/>
              <a:t>in the target </a:t>
            </a:r>
            <a:r>
              <a:rPr lang="en-US" altLang="zh-TW" sz="2400" dirty="0" smtClean="0"/>
              <a:t>domain.</a:t>
            </a:r>
          </a:p>
          <a:p>
            <a:r>
              <a:rPr lang="en-US" altLang="zh-TW" sz="2400" dirty="0">
                <a:solidFill>
                  <a:srgbClr val="FFC000"/>
                </a:solidFill>
              </a:rPr>
              <a:t>cycle consistency losses </a:t>
            </a:r>
            <a:r>
              <a:rPr lang="en-US" altLang="zh-TW" sz="2400" dirty="0"/>
              <a:t>to prevent the learned mappings G and F from contradicting each other.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539447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Adversarial Loss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729" y="2514656"/>
            <a:ext cx="6509354" cy="124927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229832" y="4062488"/>
            <a:ext cx="101521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 smtClean="0"/>
              <a:t>G </a:t>
            </a:r>
            <a:r>
              <a:rPr lang="en-US" altLang="zh-TW" sz="2400" dirty="0"/>
              <a:t>tries to generate images G(x) that look similar to images from domain Y , while DY aims to distinguish between translated samples G(x) and real samples y</a:t>
            </a:r>
            <a:endParaRPr lang="zh-TW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1229831" y="5450865"/>
            <a:ext cx="1025333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</a:rPr>
              <a:t>G aims to minimize this objective against an adversary D that tries to maximize it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9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Cycle Consistency 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However, with large enough capacity, a network </a:t>
            </a:r>
            <a:r>
              <a:rPr lang="en-US" altLang="zh-TW" sz="2400" dirty="0">
                <a:solidFill>
                  <a:srgbClr val="FFC000"/>
                </a:solidFill>
              </a:rPr>
              <a:t>can map the same set of input images to any random permutation of images in the target domain</a:t>
            </a:r>
            <a:r>
              <a:rPr lang="en-US" altLang="zh-TW" sz="2400" dirty="0"/>
              <a:t>, where any of the learned mappings can induce an output distribution that matches the target distribution. Thus, </a:t>
            </a:r>
            <a:r>
              <a:rPr lang="en-US" altLang="zh-TW" sz="2400" dirty="0">
                <a:solidFill>
                  <a:srgbClr val="FFC000"/>
                </a:solidFill>
              </a:rPr>
              <a:t>adversarial losses alone</a:t>
            </a:r>
            <a:r>
              <a:rPr lang="en-US" altLang="zh-TW" sz="2400" dirty="0"/>
              <a:t> </a:t>
            </a:r>
            <a:r>
              <a:rPr lang="en-US" altLang="zh-TW" sz="2400" dirty="0">
                <a:solidFill>
                  <a:srgbClr val="FFC000"/>
                </a:solidFill>
              </a:rPr>
              <a:t>cannot guarantee that the learned function can map an individual input xi to a desired output </a:t>
            </a:r>
            <a:r>
              <a:rPr lang="en-US" altLang="zh-TW" sz="2400" dirty="0" err="1">
                <a:solidFill>
                  <a:srgbClr val="FFC000"/>
                </a:solidFill>
              </a:rPr>
              <a:t>yi</a:t>
            </a:r>
            <a:r>
              <a:rPr lang="en-US" altLang="zh-TW" sz="2400" dirty="0">
                <a:solidFill>
                  <a:srgbClr val="FFC000"/>
                </a:solidFill>
              </a:rPr>
              <a:t> 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52799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Cycle Consistency Loss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the image translation cycle should be able to bring x back to the original image</a:t>
            </a:r>
            <a:r>
              <a:rPr lang="en-US" altLang="zh-TW" sz="2400" dirty="0" smtClean="0"/>
              <a:t>,</a:t>
            </a:r>
          </a:p>
          <a:p>
            <a:pPr marL="0" indent="0">
              <a:buNone/>
            </a:pPr>
            <a:r>
              <a:rPr lang="en-US" altLang="zh-TW" sz="2400" dirty="0" smtClean="0"/>
              <a:t> </a:t>
            </a:r>
            <a:r>
              <a:rPr lang="en-US" altLang="zh-TW" sz="2400" dirty="0"/>
              <a:t>i.e., x → G(x) → F(G(x)) ≈ x</a:t>
            </a:r>
            <a:endParaRPr lang="zh-TW" altLang="en-US" sz="24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409" y="5210063"/>
            <a:ext cx="5343344" cy="1063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1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 Objective 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3038" y="2346085"/>
            <a:ext cx="4340077" cy="13577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475767" y="2445489"/>
            <a:ext cx="61654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λ controls the relative importance of </a:t>
            </a:r>
            <a:r>
              <a:rPr lang="en-US" altLang="zh-TW" sz="2400" dirty="0" smtClean="0"/>
              <a:t>the</a:t>
            </a:r>
          </a:p>
          <a:p>
            <a:r>
              <a:rPr lang="en-US" altLang="zh-TW" sz="2400" dirty="0" smtClean="0"/>
              <a:t> </a:t>
            </a:r>
            <a:r>
              <a:rPr lang="en-US" altLang="zh-TW" sz="2400" dirty="0"/>
              <a:t>two objectives. </a:t>
            </a:r>
            <a:endParaRPr lang="zh-TW" altLang="en-US" sz="2400" dirty="0"/>
          </a:p>
        </p:txBody>
      </p:sp>
      <p:sp>
        <p:nvSpPr>
          <p:cNvPr id="6" name="文字方塊 5"/>
          <p:cNvSpPr txBox="1"/>
          <p:nvPr/>
        </p:nvSpPr>
        <p:spPr>
          <a:xfrm>
            <a:off x="576084" y="4731661"/>
            <a:ext cx="87222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empirically show that both objectives play critical roles in </a:t>
            </a:r>
            <a:endParaRPr lang="en-US" altLang="zh-TW" sz="2400" dirty="0" smtClean="0"/>
          </a:p>
          <a:p>
            <a:r>
              <a:rPr lang="en-US" altLang="zh-TW" sz="2400" dirty="0" smtClean="0"/>
              <a:t>arriving </a:t>
            </a:r>
            <a:r>
              <a:rPr lang="en-US" altLang="zh-TW" sz="2400" dirty="0"/>
              <a:t>at high-quality results.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684695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Network Architecture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95331" y="3072810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Generator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95331" y="5097314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312114" y="2518513"/>
            <a:ext cx="229066" cy="16905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700672" y="2642946"/>
            <a:ext cx="233915" cy="1463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3094079" y="2726252"/>
            <a:ext cx="233911" cy="12964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489402" y="2529198"/>
            <a:ext cx="229066" cy="16905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6095999" y="2642946"/>
            <a:ext cx="233915" cy="1463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5723865" y="2704988"/>
            <a:ext cx="233911" cy="12964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3591567" y="2938553"/>
            <a:ext cx="1892595" cy="829339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ResBlock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7510782" y="2039035"/>
            <a:ext cx="229066" cy="13319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7739848" y="2243323"/>
            <a:ext cx="3932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Conv2D(kernel=3,pad=1,stride=2)</a:t>
            </a:r>
          </a:p>
          <a:p>
            <a:r>
              <a:rPr lang="en-US" altLang="zh-TW" dirty="0" err="1" smtClean="0"/>
              <a:t>InstanceNorm</a:t>
            </a:r>
            <a:endParaRPr lang="en-US" altLang="zh-TW" dirty="0" smtClean="0"/>
          </a:p>
          <a:p>
            <a:r>
              <a:rPr lang="en-US" altLang="zh-TW" dirty="0" err="1" smtClean="0"/>
              <a:t>Activatin</a:t>
            </a:r>
            <a:r>
              <a:rPr lang="en-US" altLang="zh-TW" dirty="0" smtClean="0"/>
              <a:t>(‘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’)</a:t>
            </a:r>
            <a:endParaRPr lang="zh-TW" altLang="en-US" dirty="0"/>
          </a:p>
        </p:txBody>
      </p:sp>
      <p:sp>
        <p:nvSpPr>
          <p:cNvPr id="17" name="圓角矩形 16"/>
          <p:cNvSpPr/>
          <p:nvPr/>
        </p:nvSpPr>
        <p:spPr>
          <a:xfrm>
            <a:off x="7251405" y="1924493"/>
            <a:ext cx="4420930" cy="1594884"/>
          </a:xfrm>
          <a:prstGeom prst="roundRect">
            <a:avLst/>
          </a:prstGeom>
          <a:noFill/>
          <a:ln w="762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2306582" y="4589109"/>
            <a:ext cx="229066" cy="16905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2695140" y="4713542"/>
            <a:ext cx="233915" cy="14630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088547" y="4796848"/>
            <a:ext cx="233911" cy="129647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3591567" y="5088193"/>
            <a:ext cx="754912" cy="70806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4756238" y="5208713"/>
            <a:ext cx="1455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Patch GAN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57670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CycleGAN</a:t>
            </a:r>
            <a:endParaRPr lang="zh-TW" altLang="en-US" dirty="0"/>
          </a:p>
        </p:txBody>
      </p:sp>
      <p:grpSp>
        <p:nvGrpSpPr>
          <p:cNvPr id="4" name="群組 3"/>
          <p:cNvGrpSpPr/>
          <p:nvPr/>
        </p:nvGrpSpPr>
        <p:grpSpPr>
          <a:xfrm>
            <a:off x="645107" y="2247810"/>
            <a:ext cx="7445434" cy="4384747"/>
            <a:chOff x="1155470" y="1865038"/>
            <a:chExt cx="7445434" cy="4384747"/>
          </a:xfrm>
        </p:grpSpPr>
        <p:sp>
          <p:nvSpPr>
            <p:cNvPr id="5" name="矩形 4"/>
            <p:cNvSpPr/>
            <p:nvPr/>
          </p:nvSpPr>
          <p:spPr>
            <a:xfrm>
              <a:off x="1155470" y="203661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6" name="矩形 5"/>
            <p:cNvSpPr/>
            <p:nvPr/>
          </p:nvSpPr>
          <p:spPr>
            <a:xfrm>
              <a:off x="4649587" y="2036618"/>
              <a:ext cx="9144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Gen_B</a:t>
              </a:r>
              <a:endParaRPr lang="zh-TW" altLang="en-US" dirty="0"/>
            </a:p>
          </p:txBody>
        </p:sp>
        <p:sp>
          <p:nvSpPr>
            <p:cNvPr id="7" name="矩形 6"/>
            <p:cNvSpPr/>
            <p:nvPr/>
          </p:nvSpPr>
          <p:spPr>
            <a:xfrm>
              <a:off x="7686504" y="2036618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Rec_A</a:t>
              </a:r>
              <a:endParaRPr lang="zh-TW" altLang="en-US" dirty="0"/>
            </a:p>
          </p:txBody>
        </p:sp>
        <p:sp>
          <p:nvSpPr>
            <p:cNvPr id="8" name="矩形 7"/>
            <p:cNvSpPr/>
            <p:nvPr/>
          </p:nvSpPr>
          <p:spPr>
            <a:xfrm>
              <a:off x="4649587" y="5156661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Gen_A</a:t>
              </a:r>
              <a:endParaRPr lang="zh-TW" altLang="en-US" dirty="0"/>
            </a:p>
          </p:txBody>
        </p:sp>
        <p:sp>
          <p:nvSpPr>
            <p:cNvPr id="9" name="矩形 8"/>
            <p:cNvSpPr/>
            <p:nvPr/>
          </p:nvSpPr>
          <p:spPr>
            <a:xfrm>
              <a:off x="1155470" y="5156661"/>
              <a:ext cx="9144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7686504" y="5098472"/>
              <a:ext cx="9144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Rec_B</a:t>
              </a:r>
              <a:endParaRPr lang="zh-TW" altLang="en-US" dirty="0"/>
            </a:p>
          </p:txBody>
        </p:sp>
        <p:sp>
          <p:nvSpPr>
            <p:cNvPr id="11" name="流程圖: 整理 10"/>
            <p:cNvSpPr/>
            <p:nvPr/>
          </p:nvSpPr>
          <p:spPr>
            <a:xfrm rot="5400000">
              <a:off x="2495204" y="1827631"/>
              <a:ext cx="1271847" cy="1346662"/>
            </a:xfrm>
            <a:prstGeom prst="flowChartCollat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2" name="流程圖: 整理 11"/>
            <p:cNvSpPr/>
            <p:nvPr/>
          </p:nvSpPr>
          <p:spPr>
            <a:xfrm rot="5400000">
              <a:off x="5989323" y="4940530"/>
              <a:ext cx="1271847" cy="1346662"/>
            </a:xfrm>
            <a:prstGeom prst="flowChartCollat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流程圖: 整理 12"/>
            <p:cNvSpPr/>
            <p:nvPr/>
          </p:nvSpPr>
          <p:spPr>
            <a:xfrm rot="5400000">
              <a:off x="5989324" y="1827631"/>
              <a:ext cx="1271847" cy="1346662"/>
            </a:xfrm>
            <a:prstGeom prst="flowChartCol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流程圖: 整理 13"/>
            <p:cNvSpPr/>
            <p:nvPr/>
          </p:nvSpPr>
          <p:spPr>
            <a:xfrm rot="5400000">
              <a:off x="2495204" y="4940531"/>
              <a:ext cx="1271847" cy="1346662"/>
            </a:xfrm>
            <a:prstGeom prst="flowChartCollate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流程圖: 合併 14"/>
            <p:cNvSpPr/>
            <p:nvPr/>
          </p:nvSpPr>
          <p:spPr>
            <a:xfrm rot="16200000">
              <a:off x="6534648" y="3521152"/>
              <a:ext cx="1014153" cy="814647"/>
            </a:xfrm>
            <a:prstGeom prst="flowChartMerg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DB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971857" y="3650088"/>
              <a:ext cx="914400" cy="91440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B</a:t>
              </a:r>
              <a:endParaRPr lang="zh-TW" altLang="en-US" dirty="0"/>
            </a:p>
          </p:txBody>
        </p:sp>
        <p:sp>
          <p:nvSpPr>
            <p:cNvPr id="17" name="流程圖: 合併 16"/>
            <p:cNvSpPr/>
            <p:nvPr/>
          </p:nvSpPr>
          <p:spPr>
            <a:xfrm rot="19464935">
              <a:off x="2239758" y="4188752"/>
              <a:ext cx="1014153" cy="814647"/>
            </a:xfrm>
            <a:prstGeom prst="flowChartMerg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DA</a:t>
              </a:r>
              <a:endParaRPr lang="zh-TW" altLang="en-US" dirty="0"/>
            </a:p>
          </p:txBody>
        </p:sp>
        <p:sp>
          <p:nvSpPr>
            <p:cNvPr id="18" name="向下箭號 17"/>
            <p:cNvSpPr/>
            <p:nvPr/>
          </p:nvSpPr>
          <p:spPr>
            <a:xfrm rot="17848710">
              <a:off x="5897341" y="2833751"/>
              <a:ext cx="365760" cy="1193290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向下箭號 18"/>
            <p:cNvSpPr/>
            <p:nvPr/>
          </p:nvSpPr>
          <p:spPr>
            <a:xfrm rot="16200000">
              <a:off x="6039083" y="3748302"/>
              <a:ext cx="365760" cy="565264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3699376" y="3531740"/>
              <a:ext cx="914400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smtClean="0"/>
                <a:t>A</a:t>
              </a:r>
              <a:endParaRPr lang="zh-TW" altLang="en-US" dirty="0"/>
            </a:p>
          </p:txBody>
        </p:sp>
        <p:sp>
          <p:nvSpPr>
            <p:cNvPr id="21" name="向下箭號 20"/>
            <p:cNvSpPr/>
            <p:nvPr/>
          </p:nvSpPr>
          <p:spPr>
            <a:xfrm rot="7101531">
              <a:off x="3601289" y="4075793"/>
              <a:ext cx="365760" cy="1650999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2" name="向下箭號 21"/>
            <p:cNvSpPr/>
            <p:nvPr/>
          </p:nvSpPr>
          <p:spPr>
            <a:xfrm rot="5400000">
              <a:off x="3190333" y="3869996"/>
              <a:ext cx="365760" cy="565264"/>
            </a:xfrm>
            <a:prstGeom prst="downArrow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24" name="流程圖: 整理 23"/>
          <p:cNvSpPr/>
          <p:nvPr/>
        </p:nvSpPr>
        <p:spPr>
          <a:xfrm rot="5400000">
            <a:off x="9288962" y="5323302"/>
            <a:ext cx="1271847" cy="1346662"/>
          </a:xfrm>
          <a:prstGeom prst="flowChartCollat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5" name="流程圖: 整理 24"/>
          <p:cNvSpPr/>
          <p:nvPr/>
        </p:nvSpPr>
        <p:spPr>
          <a:xfrm rot="5400000">
            <a:off x="9288963" y="3862069"/>
            <a:ext cx="1271847" cy="1346662"/>
          </a:xfrm>
          <a:prstGeom prst="flowChartCollat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10741741" y="4254039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 -&gt; A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10741741" y="5828201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dirty="0" smtClean="0"/>
              <a:t> -&gt; B</a:t>
            </a:r>
            <a:endParaRPr lang="zh-TW" altLang="en-US" dirty="0"/>
          </a:p>
        </p:txBody>
      </p:sp>
      <p:sp>
        <p:nvSpPr>
          <p:cNvPr id="28" name="拱形 27"/>
          <p:cNvSpPr/>
          <p:nvPr/>
        </p:nvSpPr>
        <p:spPr>
          <a:xfrm>
            <a:off x="2661503" y="1850198"/>
            <a:ext cx="3599981" cy="744279"/>
          </a:xfrm>
          <a:prstGeom prst="blockArc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文字方塊 28"/>
          <p:cNvSpPr txBox="1"/>
          <p:nvPr/>
        </p:nvSpPr>
        <p:spPr>
          <a:xfrm>
            <a:off x="3891516" y="1318437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L1LOSS</a:t>
            </a:r>
            <a:endParaRPr lang="zh-TW" altLang="en-US" sz="2400" b="1" dirty="0"/>
          </a:p>
        </p:txBody>
      </p:sp>
      <p:sp>
        <p:nvSpPr>
          <p:cNvPr id="30" name="拱形 29"/>
          <p:cNvSpPr/>
          <p:nvPr/>
        </p:nvSpPr>
        <p:spPr>
          <a:xfrm>
            <a:off x="2913426" y="5241420"/>
            <a:ext cx="3599981" cy="744279"/>
          </a:xfrm>
          <a:prstGeom prst="blockArc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1" name="文字方塊 30"/>
          <p:cNvSpPr txBox="1"/>
          <p:nvPr/>
        </p:nvSpPr>
        <p:spPr>
          <a:xfrm>
            <a:off x="4143439" y="4709659"/>
            <a:ext cx="12057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b="1" dirty="0" smtClean="0"/>
              <a:t>L1LOSS</a:t>
            </a:r>
            <a:endParaRPr lang="zh-TW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138917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details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Use LSGAN Loss</a:t>
            </a:r>
          </a:p>
          <a:p>
            <a:r>
              <a:rPr lang="en-US" altLang="zh-TW" sz="2400" dirty="0"/>
              <a:t>GAN loss LGAN(G, D, X, Y ), </a:t>
            </a:r>
            <a:endParaRPr lang="en-US" altLang="zh-TW" sz="2400" dirty="0" smtClean="0"/>
          </a:p>
          <a:p>
            <a:r>
              <a:rPr lang="en-US" altLang="zh-TW" sz="2400" dirty="0" smtClean="0"/>
              <a:t>we </a:t>
            </a:r>
            <a:r>
              <a:rPr lang="en-US" altLang="zh-TW" sz="2400" dirty="0"/>
              <a:t>train the G to minimize </a:t>
            </a:r>
            <a:r>
              <a:rPr lang="en-US" altLang="zh-TW" sz="2400" dirty="0" err="1">
                <a:solidFill>
                  <a:srgbClr val="FFC000"/>
                </a:solidFill>
              </a:rPr>
              <a:t>Ex∼pdata</a:t>
            </a:r>
            <a:r>
              <a:rPr lang="en-US" altLang="zh-TW" sz="2400" dirty="0">
                <a:solidFill>
                  <a:srgbClr val="FFC000"/>
                </a:solidFill>
              </a:rPr>
              <a:t>(x) [(D(G(x)) − 1</a:t>
            </a:r>
            <a:r>
              <a:rPr lang="en-US" altLang="zh-TW" sz="2400" dirty="0" smtClean="0">
                <a:solidFill>
                  <a:srgbClr val="FFC000"/>
                </a:solidFill>
              </a:rPr>
              <a:t>)^2 </a:t>
            </a:r>
            <a:r>
              <a:rPr lang="en-US" altLang="zh-TW" sz="2400" dirty="0">
                <a:solidFill>
                  <a:srgbClr val="FFC000"/>
                </a:solidFill>
              </a:rPr>
              <a:t>] </a:t>
            </a:r>
            <a:endParaRPr lang="en-US" altLang="zh-TW" sz="2400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zh-TW" sz="2400" dirty="0" smtClean="0"/>
              <a:t>and </a:t>
            </a:r>
            <a:r>
              <a:rPr lang="en-US" altLang="zh-TW" sz="2400" dirty="0"/>
              <a:t>train the D to minimize </a:t>
            </a:r>
            <a:r>
              <a:rPr lang="en-US" altLang="zh-TW" sz="2400" dirty="0" err="1">
                <a:solidFill>
                  <a:srgbClr val="FFC000"/>
                </a:solidFill>
              </a:rPr>
              <a:t>Ey∼pdata</a:t>
            </a:r>
            <a:r>
              <a:rPr lang="en-US" altLang="zh-TW" sz="2400" dirty="0">
                <a:solidFill>
                  <a:srgbClr val="FFC000"/>
                </a:solidFill>
              </a:rPr>
              <a:t>(y) [(D(y) − 1</a:t>
            </a:r>
            <a:r>
              <a:rPr lang="en-US" altLang="zh-TW" sz="2400" dirty="0" smtClean="0">
                <a:solidFill>
                  <a:srgbClr val="FFC000"/>
                </a:solidFill>
              </a:rPr>
              <a:t>)^2 </a:t>
            </a:r>
            <a:r>
              <a:rPr lang="en-US" altLang="zh-TW" sz="2400" dirty="0">
                <a:solidFill>
                  <a:srgbClr val="FFC000"/>
                </a:solidFill>
              </a:rPr>
              <a:t>] + </a:t>
            </a:r>
            <a:r>
              <a:rPr lang="en-US" altLang="zh-TW" sz="2400" dirty="0" err="1">
                <a:solidFill>
                  <a:srgbClr val="FFC000"/>
                </a:solidFill>
              </a:rPr>
              <a:t>Ex∼pdata</a:t>
            </a:r>
            <a:r>
              <a:rPr lang="en-US" altLang="zh-TW" sz="2400" dirty="0">
                <a:solidFill>
                  <a:srgbClr val="FFC000"/>
                </a:solidFill>
              </a:rPr>
              <a:t>(x) [D(G(x</a:t>
            </a:r>
            <a:r>
              <a:rPr lang="en-US" altLang="zh-TW" sz="2400" dirty="0" smtClean="0">
                <a:solidFill>
                  <a:srgbClr val="FFC000"/>
                </a:solidFill>
              </a:rPr>
              <a:t>))^2 </a:t>
            </a:r>
            <a:r>
              <a:rPr lang="en-US" altLang="zh-TW" sz="2400" dirty="0">
                <a:solidFill>
                  <a:srgbClr val="FFC000"/>
                </a:solidFill>
              </a:rPr>
              <a:t>]. 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440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first compare our approach against recent methods for unpaired image-to-image translation </a:t>
            </a:r>
            <a:r>
              <a:rPr lang="en-US" altLang="zh-TW" sz="2400" dirty="0">
                <a:solidFill>
                  <a:srgbClr val="FFC000"/>
                </a:solidFill>
              </a:rPr>
              <a:t>on paired datasets </a:t>
            </a:r>
            <a:r>
              <a:rPr lang="en-US" altLang="zh-TW" sz="2400" dirty="0"/>
              <a:t>where ground truth input-output pairs are available for </a:t>
            </a:r>
            <a:r>
              <a:rPr lang="en-US" altLang="zh-TW" sz="2400" dirty="0" smtClean="0"/>
              <a:t>evaluation</a:t>
            </a:r>
          </a:p>
          <a:p>
            <a:r>
              <a:rPr lang="en-US" altLang="zh-TW" sz="2400" dirty="0"/>
              <a:t>We then study the importance of both the adversarial loss and the cycle consistency loss and compare our full method against several variants.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30483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Image-to-image translation is a class of vision and graphics problems where </a:t>
            </a:r>
            <a:r>
              <a:rPr lang="en-US" altLang="zh-TW" sz="2400" dirty="0" smtClean="0">
                <a:solidFill>
                  <a:srgbClr val="FFC000"/>
                </a:solidFill>
              </a:rPr>
              <a:t>the </a:t>
            </a:r>
            <a:r>
              <a:rPr lang="en-US" altLang="zh-TW" sz="2400" dirty="0">
                <a:solidFill>
                  <a:srgbClr val="FFC000"/>
                </a:solidFill>
              </a:rPr>
              <a:t>goal is to learn the mapping between an input image and an output image using a training set of aligned image pairs</a:t>
            </a:r>
            <a:r>
              <a:rPr lang="en-US" altLang="zh-TW" sz="2400" dirty="0" smtClean="0">
                <a:solidFill>
                  <a:srgbClr val="FFC000"/>
                </a:solidFill>
              </a:rPr>
              <a:t>.</a:t>
            </a:r>
          </a:p>
          <a:p>
            <a:pPr marL="0" indent="0">
              <a:buNone/>
            </a:pPr>
            <a:endParaRPr lang="en-US" altLang="zh-TW" sz="2400" dirty="0" smtClean="0">
              <a:solidFill>
                <a:srgbClr val="FFC000"/>
              </a:solidFill>
            </a:endParaRPr>
          </a:p>
          <a:p>
            <a:r>
              <a:rPr lang="en-US" altLang="zh-TW" sz="2400" dirty="0">
                <a:solidFill>
                  <a:srgbClr val="FFC000"/>
                </a:solidFill>
              </a:rPr>
              <a:t>for many tasks, </a:t>
            </a:r>
            <a:r>
              <a:rPr lang="en-US" altLang="zh-TW" sz="2400" b="1" dirty="0">
                <a:solidFill>
                  <a:srgbClr val="FFC000"/>
                </a:solidFill>
              </a:rPr>
              <a:t>paired training data will not be available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76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Evaluation Metrics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AMT perceptual </a:t>
            </a:r>
            <a:r>
              <a:rPr lang="en-US" altLang="zh-TW" sz="2800" dirty="0" smtClean="0"/>
              <a:t>studies:</a:t>
            </a:r>
          </a:p>
          <a:p>
            <a:pPr lvl="1"/>
            <a:r>
              <a:rPr lang="en-US" altLang="zh-TW" sz="2400" dirty="0"/>
              <a:t>Participants were shown a sequence of pairs of images, one a real photo or map and one fake (generated by our algorithm or a baseline), and asked to click on the image they thought was </a:t>
            </a:r>
            <a:r>
              <a:rPr lang="en-US" altLang="zh-TW" sz="2400" dirty="0" smtClean="0"/>
              <a:t>real.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34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Evaluation Metrics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FCN score</a:t>
            </a:r>
          </a:p>
          <a:p>
            <a:pPr marL="0" indent="0">
              <a:buNone/>
            </a:pPr>
            <a:r>
              <a:rPr lang="en-US" altLang="zh-TW" sz="2400" dirty="0" smtClean="0"/>
              <a:t>	seek </a:t>
            </a:r>
            <a:r>
              <a:rPr lang="en-US" altLang="zh-TW" sz="2400" dirty="0"/>
              <a:t>an automatic quantitative measure that does not require human </a:t>
            </a:r>
            <a:r>
              <a:rPr lang="en-US" altLang="zh-TW" sz="2400" dirty="0" smtClean="0"/>
              <a:t>experiments.</a:t>
            </a:r>
          </a:p>
          <a:p>
            <a:pPr marL="0" indent="0">
              <a:buNone/>
            </a:pPr>
            <a:r>
              <a:rPr lang="en-US" altLang="zh-TW" sz="2400" dirty="0"/>
              <a:t>The FCN </a:t>
            </a:r>
            <a:r>
              <a:rPr lang="en-US" altLang="zh-TW" sz="2400" dirty="0">
                <a:solidFill>
                  <a:srgbClr val="FFC000"/>
                </a:solidFill>
              </a:rPr>
              <a:t>predicts a label map for a generated photo</a:t>
            </a:r>
            <a:r>
              <a:rPr lang="en-US" altLang="zh-TW" sz="2400" dirty="0"/>
              <a:t>. This label map can then be </a:t>
            </a:r>
            <a:r>
              <a:rPr lang="en-US" altLang="zh-TW" sz="2400" dirty="0">
                <a:solidFill>
                  <a:srgbClr val="FFC000"/>
                </a:solidFill>
              </a:rPr>
              <a:t>compared against the input ground </a:t>
            </a:r>
            <a:r>
              <a:rPr lang="en-US" altLang="zh-TW" sz="2400" dirty="0"/>
              <a:t>truth labels using standard semantic </a:t>
            </a:r>
            <a:r>
              <a:rPr lang="en-US" altLang="zh-TW" sz="2400" dirty="0" smtClean="0"/>
              <a:t>segmentation </a:t>
            </a:r>
            <a:r>
              <a:rPr lang="en-US" altLang="zh-TW" sz="2400" dirty="0"/>
              <a:t>metrics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3966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Semantic segmentation metrics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including per-pixel accuracy, per-class accuracy, and mean class </a:t>
            </a:r>
            <a:r>
              <a:rPr lang="en-US" altLang="zh-TW" sz="2800" dirty="0" smtClean="0"/>
              <a:t>Intersection-Over-Union.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5641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Baseline Model</a:t>
            </a:r>
            <a:endParaRPr lang="zh-TW" altLang="en-US" dirty="0"/>
          </a:p>
        </p:txBody>
      </p:sp>
      <p:pic>
        <p:nvPicPr>
          <p:cNvPr id="2050" name="Picture 2" descr="ãSimGA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123" y="2788425"/>
            <a:ext cx="665797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233916" y="2249816"/>
            <a:ext cx="19479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b="1" dirty="0" err="1" smtClean="0"/>
              <a:t>SimGAN</a:t>
            </a:r>
            <a:r>
              <a:rPr lang="en-US" altLang="zh-TW" sz="3200" b="1" dirty="0" smtClean="0"/>
              <a:t>:</a:t>
            </a:r>
          </a:p>
          <a:p>
            <a:r>
              <a:rPr lang="en-US" altLang="zh-TW" sz="3200" b="1" dirty="0"/>
              <a:t>	</a:t>
            </a:r>
            <a:endParaRPr lang="zh-TW" altLang="en-US" sz="3200" b="1" dirty="0"/>
          </a:p>
        </p:txBody>
      </p:sp>
      <p:sp>
        <p:nvSpPr>
          <p:cNvPr id="6" name="文字方塊 5"/>
          <p:cNvSpPr txBox="1"/>
          <p:nvPr/>
        </p:nvSpPr>
        <p:spPr>
          <a:xfrm>
            <a:off x="374065" y="3225622"/>
            <a:ext cx="505458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TW" sz="2400" dirty="0" smtClean="0"/>
              <a:t>L1 </a:t>
            </a:r>
            <a:r>
              <a:rPr lang="en-US" altLang="zh-TW" sz="2400" dirty="0"/>
              <a:t>self </a:t>
            </a:r>
            <a:r>
              <a:rPr lang="en-US" altLang="zh-TW" sz="2400" dirty="0" smtClean="0"/>
              <a:t>regularization</a:t>
            </a:r>
          </a:p>
          <a:p>
            <a:pPr marL="342900" indent="-342900">
              <a:buAutoNum type="arabicPeriod"/>
            </a:pPr>
            <a:r>
              <a:rPr lang="en-US" altLang="zh-TW" sz="2400" dirty="0" err="1" smtClean="0"/>
              <a:t>PatchGAN</a:t>
            </a:r>
            <a:r>
              <a:rPr lang="en-US" altLang="zh-TW" sz="2400" dirty="0" smtClean="0"/>
              <a:t> Local loss</a:t>
            </a:r>
          </a:p>
          <a:p>
            <a:r>
              <a:rPr lang="en-US" altLang="zh-TW" sz="2400" dirty="0" smtClean="0"/>
              <a:t>3.Updating </a:t>
            </a:r>
            <a:r>
              <a:rPr lang="en-US" altLang="zh-TW" sz="2400" dirty="0"/>
              <a:t>Discriminator using a </a:t>
            </a:r>
            <a:endParaRPr lang="en-US" altLang="zh-TW" sz="2400" dirty="0" smtClean="0"/>
          </a:p>
          <a:p>
            <a:r>
              <a:rPr lang="en-US" altLang="zh-TW" sz="2400" dirty="0" smtClean="0"/>
              <a:t>History </a:t>
            </a:r>
            <a:r>
              <a:rPr lang="en-US" altLang="zh-TW" sz="2400" dirty="0"/>
              <a:t>of Refined Images</a:t>
            </a:r>
          </a:p>
          <a:p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620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Model</a:t>
            </a:r>
            <a:endParaRPr lang="zh-TW" altLang="en-US" dirty="0"/>
          </a:p>
        </p:txBody>
      </p:sp>
      <p:pic>
        <p:nvPicPr>
          <p:cNvPr id="7" name="Picture 2" descr="ãSimGANãçåçæå°çµ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99" y="2621737"/>
            <a:ext cx="6657975" cy="382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乘號 7"/>
          <p:cNvSpPr/>
          <p:nvPr/>
        </p:nvSpPr>
        <p:spPr>
          <a:xfrm>
            <a:off x="8261498" y="2732568"/>
            <a:ext cx="2147776" cy="1275906"/>
          </a:xfrm>
          <a:prstGeom prst="mathMultiply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流程圖: 人工作業 9"/>
          <p:cNvSpPr/>
          <p:nvPr/>
        </p:nvSpPr>
        <p:spPr>
          <a:xfrm>
            <a:off x="2932628" y="4306185"/>
            <a:ext cx="1327108" cy="1275907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VGG</a:t>
            </a:r>
            <a:endParaRPr lang="zh-TW" altLang="en-US" dirty="0"/>
          </a:p>
        </p:txBody>
      </p:sp>
      <p:sp>
        <p:nvSpPr>
          <p:cNvPr id="11" name="減號 10"/>
          <p:cNvSpPr/>
          <p:nvPr/>
        </p:nvSpPr>
        <p:spPr>
          <a:xfrm>
            <a:off x="1881968" y="4726170"/>
            <a:ext cx="786809" cy="435935"/>
          </a:xfrm>
          <a:prstGeom prst="mathMinus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流程圖: 人工作業 11"/>
          <p:cNvSpPr/>
          <p:nvPr/>
        </p:nvSpPr>
        <p:spPr>
          <a:xfrm>
            <a:off x="291009" y="4306185"/>
            <a:ext cx="1327108" cy="1275907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VGG</a:t>
            </a:r>
            <a:endParaRPr lang="zh-TW" altLang="en-US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17" y="3240442"/>
            <a:ext cx="1295400" cy="800100"/>
          </a:xfrm>
          <a:prstGeom prst="rect">
            <a:avLst/>
          </a:prstGeom>
        </p:spPr>
      </p:pic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2628" y="3178529"/>
            <a:ext cx="1390650" cy="923925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1988288" y="558209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L1Loss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35935" y="2287074"/>
            <a:ext cx="34676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/>
              <a:t>Feature loss + GAN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61755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Baseline Model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7667247" y="2209044"/>
            <a:ext cx="1244009" cy="73364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7667247" y="3743676"/>
            <a:ext cx="1244009" cy="73364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126912" y="2391201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9086847" y="3925833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/>
              <a:t>Y</a:t>
            </a:r>
            <a:endParaRPr lang="zh-TW" altLang="en-US" u="sng" dirty="0"/>
          </a:p>
        </p:txBody>
      </p:sp>
      <p:sp>
        <p:nvSpPr>
          <p:cNvPr id="8" name="文字方塊 7"/>
          <p:cNvSpPr txBox="1"/>
          <p:nvPr/>
        </p:nvSpPr>
        <p:spPr>
          <a:xfrm>
            <a:off x="7126912" y="3925833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Z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9086847" y="2391201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u="sng" dirty="0" smtClean="0"/>
              <a:t>Z</a:t>
            </a:r>
            <a:endParaRPr lang="zh-TW" altLang="en-US" u="sng" dirty="0"/>
          </a:p>
        </p:txBody>
      </p:sp>
      <p:sp>
        <p:nvSpPr>
          <p:cNvPr id="10" name="流程圖: 人工作業 9"/>
          <p:cNvSpPr/>
          <p:nvPr/>
        </p:nvSpPr>
        <p:spPr>
          <a:xfrm rot="16200000">
            <a:off x="10010398" y="2712760"/>
            <a:ext cx="2743201" cy="120413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9719331" y="2524108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[</a:t>
            </a:r>
            <a:r>
              <a:rPr lang="en-US" altLang="zh-TW" sz="2800" u="sng" dirty="0" smtClean="0"/>
              <a:t>Y</a:t>
            </a:r>
            <a:r>
              <a:rPr lang="en-US" altLang="zh-TW" sz="2800" dirty="0" smtClean="0"/>
              <a:t> </a:t>
            </a:r>
            <a:r>
              <a:rPr lang="en-US" altLang="zh-TW" sz="2800" u="sng" dirty="0" smtClean="0"/>
              <a:t>Z</a:t>
            </a:r>
            <a:r>
              <a:rPr lang="en-US" altLang="zh-TW" sz="2800" dirty="0" smtClean="0"/>
              <a:t>]</a:t>
            </a:r>
            <a:endParaRPr lang="zh-TW" altLang="en-US" sz="2800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9719331" y="3664223"/>
            <a:ext cx="9236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[Y </a:t>
            </a:r>
            <a:r>
              <a:rPr lang="en-US" altLang="zh-TW" sz="2800" dirty="0"/>
              <a:t>Z</a:t>
            </a:r>
            <a:r>
              <a:rPr lang="en-US" altLang="zh-TW" sz="2800" dirty="0" smtClean="0"/>
              <a:t>]</a:t>
            </a:r>
            <a:endParaRPr lang="zh-TW" altLang="en-US" sz="2800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810000" y="2286000"/>
            <a:ext cx="16273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err="1" smtClean="0"/>
              <a:t>BiGAN</a:t>
            </a:r>
            <a:endParaRPr lang="zh-TW" altLang="en-US" sz="3600" dirty="0"/>
          </a:p>
        </p:txBody>
      </p:sp>
      <p:sp>
        <p:nvSpPr>
          <p:cNvPr id="14" name="流程圖: 人工作業 13"/>
          <p:cNvSpPr/>
          <p:nvPr/>
        </p:nvSpPr>
        <p:spPr>
          <a:xfrm rot="5400000">
            <a:off x="965999" y="5119208"/>
            <a:ext cx="1052623" cy="59542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人工作業 14"/>
          <p:cNvSpPr/>
          <p:nvPr/>
        </p:nvSpPr>
        <p:spPr>
          <a:xfrm rot="5400000">
            <a:off x="960537" y="3718128"/>
            <a:ext cx="1052623" cy="595423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/>
          <p:cNvSpPr txBox="1"/>
          <p:nvPr/>
        </p:nvSpPr>
        <p:spPr>
          <a:xfrm>
            <a:off x="0" y="3523693"/>
            <a:ext cx="2116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Random </a:t>
            </a:r>
          </a:p>
          <a:p>
            <a:r>
              <a:rPr lang="en-US" altLang="zh-TW" dirty="0" smtClean="0"/>
              <a:t>Noise</a:t>
            </a:r>
          </a:p>
          <a:p>
            <a:r>
              <a:rPr lang="en-US" altLang="zh-TW" dirty="0" smtClean="0"/>
              <a:t>  x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1979698" y="3800692"/>
            <a:ext cx="667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G(x)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99254" y="516585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E(y)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1847812" y="5212016"/>
            <a:ext cx="1468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Real image</a:t>
            </a:r>
          </a:p>
          <a:p>
            <a:r>
              <a:rPr lang="en-US" altLang="zh-TW" dirty="0" smtClean="0"/>
              <a:t>        Y</a:t>
            </a:r>
            <a:endParaRPr lang="zh-TW" altLang="en-US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3182370" y="404469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[x G(x)]</a:t>
            </a:r>
            <a:endParaRPr lang="zh-TW" altLang="en-US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3202406" y="4628354"/>
            <a:ext cx="96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[E(y) Y]</a:t>
            </a:r>
            <a:endParaRPr lang="zh-TW" altLang="en-US" dirty="0"/>
          </a:p>
        </p:txBody>
      </p:sp>
      <p:sp>
        <p:nvSpPr>
          <p:cNvPr id="22" name="流程圖: 人工作業 21"/>
          <p:cNvSpPr/>
          <p:nvPr/>
        </p:nvSpPr>
        <p:spPr>
          <a:xfrm rot="16200000">
            <a:off x="3522885" y="3969562"/>
            <a:ext cx="2743201" cy="1204136"/>
          </a:xfrm>
          <a:prstGeom prst="flowChartManualOperat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5720600" y="4295165"/>
            <a:ext cx="679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fake</a:t>
            </a:r>
          </a:p>
          <a:p>
            <a:r>
              <a:rPr lang="en-US" altLang="zh-TW" dirty="0" smtClean="0"/>
              <a:t>real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6032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Comparison against baselines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764" y="2475392"/>
            <a:ext cx="9044469" cy="337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83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 of the loss </a:t>
            </a:r>
            <a:r>
              <a:rPr lang="en-US" altLang="zh-TW" dirty="0" err="1" smtClean="0"/>
              <a:t>functionm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Removing the GAN </a:t>
            </a:r>
            <a:r>
              <a:rPr lang="en-US" altLang="zh-TW" dirty="0" smtClean="0"/>
              <a:t>loss.</a:t>
            </a:r>
          </a:p>
          <a:p>
            <a:pPr marL="0" indent="0">
              <a:buNone/>
            </a:pPr>
            <a:r>
              <a:rPr lang="en-US" altLang="zh-TW" dirty="0"/>
              <a:t>R</a:t>
            </a:r>
            <a:r>
              <a:rPr lang="en-US" altLang="zh-TW" dirty="0" smtClean="0"/>
              <a:t>emoving </a:t>
            </a:r>
            <a:r>
              <a:rPr lang="en-US" altLang="zh-TW" dirty="0"/>
              <a:t>the cycle-consistency loss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We </a:t>
            </a:r>
            <a:r>
              <a:rPr lang="en-US" altLang="zh-TW" dirty="0"/>
              <a:t>also evaluate our method with the cycle loss in </a:t>
            </a:r>
            <a:r>
              <a:rPr lang="en-US" altLang="zh-TW" dirty="0">
                <a:solidFill>
                  <a:srgbClr val="FFC000"/>
                </a:solidFill>
              </a:rPr>
              <a:t>only one direction</a:t>
            </a:r>
            <a:r>
              <a:rPr lang="en-US" altLang="zh-TW" dirty="0"/>
              <a:t>: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GAN </a:t>
            </a:r>
            <a:r>
              <a:rPr lang="en-US" altLang="zh-TW" dirty="0"/>
              <a:t>+ forward cycle loss </a:t>
            </a:r>
            <a:r>
              <a:rPr lang="en-US" altLang="zh-TW" dirty="0" err="1"/>
              <a:t>Ex∼pdata</a:t>
            </a:r>
            <a:r>
              <a:rPr lang="en-US" altLang="zh-TW" dirty="0"/>
              <a:t>(x) [</a:t>
            </a:r>
            <a:r>
              <a:rPr lang="en-US" altLang="zh-TW" dirty="0" err="1"/>
              <a:t>kF</a:t>
            </a:r>
            <a:r>
              <a:rPr lang="en-US" altLang="zh-TW" dirty="0"/>
              <a:t>(G(x))−xk1],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GAN </a:t>
            </a:r>
            <a:r>
              <a:rPr lang="en-US" altLang="zh-TW" dirty="0"/>
              <a:t>+ backward cycle loss </a:t>
            </a:r>
            <a:r>
              <a:rPr lang="en-US" altLang="zh-TW" dirty="0" err="1"/>
              <a:t>Ey∼pdata</a:t>
            </a:r>
            <a:r>
              <a:rPr lang="en-US" altLang="zh-TW" dirty="0"/>
              <a:t>(y) [</a:t>
            </a:r>
            <a:r>
              <a:rPr lang="en-US" altLang="zh-TW" dirty="0" err="1"/>
              <a:t>kG</a:t>
            </a:r>
            <a:r>
              <a:rPr lang="en-US" altLang="zh-TW" dirty="0"/>
              <a:t>(F(y))−yk1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35767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Analysis of the loss function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90" y="2361757"/>
            <a:ext cx="4781550" cy="37719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361757"/>
            <a:ext cx="4791075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2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Analysis of the loss </a:t>
            </a:r>
            <a:r>
              <a:rPr lang="en-US" altLang="zh-TW" dirty="0" smtClean="0"/>
              <a:t>function - result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1714"/>
            <a:ext cx="12320086" cy="4071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864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sz="2400" dirty="0"/>
              <a:t>present an approach for learning to translate an image from a source domain X to a target domain Y in the absence of paired examples</a:t>
            </a:r>
            <a:r>
              <a:rPr lang="en-US" altLang="zh-TW" sz="2400" dirty="0" smtClean="0"/>
              <a:t>.</a:t>
            </a:r>
          </a:p>
          <a:p>
            <a:r>
              <a:rPr lang="en-US" altLang="zh-TW" sz="2400" dirty="0"/>
              <a:t>learn a mapping </a:t>
            </a:r>
            <a:r>
              <a:rPr lang="en-US" altLang="zh-TW" sz="2400" b="1" dirty="0"/>
              <a:t>G : X → Y </a:t>
            </a:r>
            <a:r>
              <a:rPr lang="en-US" altLang="zh-TW" sz="2400" dirty="0"/>
              <a:t>such that the distribution of images from G(X) is indistinguishable from the distribution Y using an </a:t>
            </a:r>
            <a:r>
              <a:rPr lang="en-US" altLang="zh-TW" sz="2400" dirty="0">
                <a:solidFill>
                  <a:srgbClr val="FFC000"/>
                </a:solidFill>
              </a:rPr>
              <a:t>adversarial loss</a:t>
            </a:r>
            <a:r>
              <a:rPr lang="en-US" altLang="zh-TW" sz="2400" dirty="0" smtClean="0">
                <a:solidFill>
                  <a:srgbClr val="FFC000"/>
                </a:solidFill>
              </a:rPr>
              <a:t>.</a:t>
            </a:r>
          </a:p>
          <a:p>
            <a:r>
              <a:rPr lang="en-US" altLang="zh-TW" sz="2400" dirty="0"/>
              <a:t>Because this mapping is highly under-constrained, we couple it with an inverse mapping </a:t>
            </a:r>
            <a:r>
              <a:rPr lang="en-US" altLang="zh-TW" sz="2400" b="1" dirty="0"/>
              <a:t>F : Y → X </a:t>
            </a:r>
            <a:r>
              <a:rPr lang="en-US" altLang="zh-TW" sz="2400" dirty="0"/>
              <a:t>and introduce a </a:t>
            </a:r>
            <a:r>
              <a:rPr lang="en-US" altLang="zh-TW" sz="2400" b="1" dirty="0"/>
              <a:t>cycle consistency loss</a:t>
            </a:r>
            <a:r>
              <a:rPr lang="en-US" altLang="zh-TW" sz="2400" dirty="0"/>
              <a:t> to enforce F(G(X)) ≈ X (and vice versa). </a:t>
            </a:r>
            <a:endParaRPr lang="zh-TW" altLang="en-US" sz="24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10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Additional results on paired datasets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7564" y="1795019"/>
            <a:ext cx="4914900" cy="49053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7084" y="2799401"/>
            <a:ext cx="63706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/>
              <a:t>The image quality of our results is close to </a:t>
            </a:r>
            <a:endParaRPr lang="en-US" altLang="zh-TW" sz="2400" dirty="0" smtClean="0"/>
          </a:p>
          <a:p>
            <a:r>
              <a:rPr lang="en-US" altLang="zh-TW" sz="2400" dirty="0" smtClean="0"/>
              <a:t>Those produced </a:t>
            </a:r>
            <a:r>
              <a:rPr lang="en-US" altLang="zh-TW" sz="2400" dirty="0"/>
              <a:t>by the fully supervised </a:t>
            </a:r>
            <a:endParaRPr lang="en-US" altLang="zh-TW" sz="2400" dirty="0" smtClean="0"/>
          </a:p>
          <a:p>
            <a:r>
              <a:rPr lang="en-US" altLang="zh-TW" sz="2400" dirty="0" smtClean="0"/>
              <a:t>pix2pix </a:t>
            </a:r>
            <a:r>
              <a:rPr lang="en-US" altLang="zh-TW" sz="2400" dirty="0"/>
              <a:t>while </a:t>
            </a:r>
            <a:r>
              <a:rPr lang="en-US" altLang="zh-TW" sz="2400" dirty="0" smtClean="0"/>
              <a:t>our </a:t>
            </a:r>
            <a:r>
              <a:rPr lang="en-US" altLang="zh-TW" sz="2400" dirty="0"/>
              <a:t>method learns the </a:t>
            </a:r>
            <a:endParaRPr lang="en-US" altLang="zh-TW" sz="2400" dirty="0" smtClean="0"/>
          </a:p>
          <a:p>
            <a:r>
              <a:rPr lang="en-US" altLang="zh-TW" sz="2400" dirty="0" smtClean="0"/>
              <a:t>Mapping without </a:t>
            </a:r>
            <a:r>
              <a:rPr lang="en-US" altLang="zh-TW" sz="2400" dirty="0"/>
              <a:t>paired </a:t>
            </a:r>
            <a:r>
              <a:rPr lang="en-US" altLang="zh-TW" sz="2400" dirty="0" smtClean="0"/>
              <a:t>supervision</a:t>
            </a:r>
            <a:r>
              <a:rPr lang="en-US" altLang="zh-TW" sz="2400" dirty="0"/>
              <a:t>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21201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Collection style </a:t>
            </a:r>
            <a:r>
              <a:rPr lang="en-US" altLang="zh-TW" sz="2800" dirty="0" smtClean="0"/>
              <a:t>transfer</a:t>
            </a:r>
          </a:p>
          <a:p>
            <a:pPr lvl="1"/>
            <a:r>
              <a:rPr lang="en-US" altLang="zh-TW" sz="2800" dirty="0"/>
              <a:t>our method learns to mimic the style of an entire collection of artworks, rather than transferring the style of a single selected piece of art.</a:t>
            </a:r>
            <a:endParaRPr lang="en-US" altLang="zh-TW" sz="2600" dirty="0" smtClean="0"/>
          </a:p>
          <a:p>
            <a:pPr lvl="1"/>
            <a:r>
              <a:rPr lang="en-US" altLang="zh-TW" sz="2400" dirty="0" smtClean="0"/>
              <a:t>we </a:t>
            </a:r>
            <a:r>
              <a:rPr lang="en-US" altLang="zh-TW" sz="2400" dirty="0"/>
              <a:t>can learn to generate photos in the style of, e.g., Van Gogh, rather than just in the style of Starry Night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50167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Applications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6963" y="2264817"/>
            <a:ext cx="10554574" cy="3636511"/>
          </a:xfrm>
        </p:spPr>
        <p:txBody>
          <a:bodyPr>
            <a:normAutofit/>
          </a:bodyPr>
          <a:lstStyle/>
          <a:p>
            <a:r>
              <a:rPr lang="en-US" altLang="zh-TW" sz="2400" dirty="0"/>
              <a:t>Object </a:t>
            </a:r>
            <a:r>
              <a:rPr lang="en-US" altLang="zh-TW" sz="2400" dirty="0" smtClean="0"/>
              <a:t>transfiguration</a:t>
            </a:r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en-US" altLang="zh-TW" sz="2000" dirty="0" smtClean="0"/>
          </a:p>
          <a:p>
            <a:pPr lvl="1"/>
            <a:endParaRPr lang="en-US" altLang="zh-TW" sz="2000" dirty="0"/>
          </a:p>
          <a:p>
            <a:pPr lvl="1"/>
            <a:endParaRPr lang="zh-TW" altLang="en-US" sz="2000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6" y="2813641"/>
            <a:ext cx="991552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35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Season transfer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90" y="2158630"/>
            <a:ext cx="988695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10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generation from paintings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Photo generation from </a:t>
            </a:r>
            <a:r>
              <a:rPr lang="en-US" altLang="zh-TW" sz="2400" dirty="0" smtClean="0"/>
              <a:t>paintings</a:t>
            </a:r>
          </a:p>
          <a:p>
            <a:pPr lvl="1"/>
            <a:r>
              <a:rPr lang="en-US" altLang="zh-TW" sz="2400" dirty="0"/>
              <a:t>regularize the generator to be near </a:t>
            </a:r>
            <a:r>
              <a:rPr lang="en-US" altLang="zh-TW" sz="2400" dirty="0">
                <a:solidFill>
                  <a:srgbClr val="FFC000"/>
                </a:solidFill>
              </a:rPr>
              <a:t>an identity mapping </a:t>
            </a:r>
            <a:r>
              <a:rPr lang="en-US" altLang="zh-TW" sz="2400" dirty="0"/>
              <a:t>when real samples of the target domain are provided as the input to the generator</a:t>
            </a:r>
            <a:r>
              <a:rPr lang="en-US" altLang="zh-TW" sz="2400" dirty="0" smtClean="0"/>
              <a:t>:</a:t>
            </a:r>
          </a:p>
          <a:p>
            <a:pPr lvl="1"/>
            <a:r>
              <a:rPr lang="en-US" altLang="zh-TW" sz="2400" dirty="0" smtClean="0"/>
              <a:t> </a:t>
            </a:r>
            <a:r>
              <a:rPr lang="en-US" altLang="zh-TW" sz="2400" dirty="0"/>
              <a:t>i.e., </a:t>
            </a:r>
            <a:r>
              <a:rPr lang="en-US" altLang="zh-TW" sz="2400" dirty="0" err="1"/>
              <a:t>Lidentity</a:t>
            </a:r>
            <a:r>
              <a:rPr lang="en-US" altLang="zh-TW" sz="2400" dirty="0"/>
              <a:t>(G, F) = </a:t>
            </a:r>
            <a:r>
              <a:rPr lang="en-US" altLang="zh-TW" sz="2400" dirty="0" err="1"/>
              <a:t>Ey∼pdata</a:t>
            </a:r>
            <a:r>
              <a:rPr lang="en-US" altLang="zh-TW" sz="2400" dirty="0"/>
              <a:t>(y) [</a:t>
            </a:r>
            <a:r>
              <a:rPr lang="en-US" altLang="zh-TW" sz="2400" dirty="0" err="1"/>
              <a:t>kG</a:t>
            </a:r>
            <a:r>
              <a:rPr lang="en-US" altLang="zh-TW" sz="2400" dirty="0"/>
              <a:t>(y) − yk1] + </a:t>
            </a:r>
            <a:r>
              <a:rPr lang="en-US" altLang="zh-TW" sz="2400" dirty="0" err="1"/>
              <a:t>Ex∼pdata</a:t>
            </a:r>
            <a:r>
              <a:rPr lang="en-US" altLang="zh-TW" sz="2400" dirty="0"/>
              <a:t>(x) [</a:t>
            </a:r>
            <a:r>
              <a:rPr lang="en-US" altLang="zh-TW" sz="2400" dirty="0" err="1"/>
              <a:t>kF</a:t>
            </a:r>
            <a:r>
              <a:rPr lang="en-US" altLang="zh-TW" sz="2400" dirty="0"/>
              <a:t>(x) − xk1</a:t>
            </a:r>
            <a:endParaRPr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188975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6917" y="1905220"/>
            <a:ext cx="5881688" cy="445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28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Photo enhancement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1928258"/>
            <a:ext cx="1020127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31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Image Style Transfer Using Convolutional Neural Networks</a:t>
            </a:r>
          </a:p>
        </p:txBody>
      </p:sp>
      <p:grpSp>
        <p:nvGrpSpPr>
          <p:cNvPr id="18" name="群組 17"/>
          <p:cNvGrpSpPr/>
          <p:nvPr/>
        </p:nvGrpSpPr>
        <p:grpSpPr>
          <a:xfrm>
            <a:off x="545583" y="3247913"/>
            <a:ext cx="4933950" cy="2828925"/>
            <a:chOff x="524318" y="2439839"/>
            <a:chExt cx="4933950" cy="282892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4318" y="2439839"/>
              <a:ext cx="4933950" cy="2828925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595423" y="2466753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595423" y="3086986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5423" y="3797299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2" name="矩形 11"/>
            <p:cNvSpPr/>
            <p:nvPr/>
          </p:nvSpPr>
          <p:spPr>
            <a:xfrm>
              <a:off x="2479268" y="2466753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3" name="矩形 12"/>
            <p:cNvSpPr/>
            <p:nvPr/>
          </p:nvSpPr>
          <p:spPr>
            <a:xfrm>
              <a:off x="2479268" y="3086986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2479268" y="3797299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4288465" y="2466753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6" name="矩形 15"/>
            <p:cNvSpPr/>
            <p:nvPr/>
          </p:nvSpPr>
          <p:spPr>
            <a:xfrm>
              <a:off x="4288465" y="3086986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  <p:sp>
          <p:nvSpPr>
            <p:cNvPr id="17" name="矩形 16"/>
            <p:cNvSpPr/>
            <p:nvPr/>
          </p:nvSpPr>
          <p:spPr>
            <a:xfrm>
              <a:off x="4288465" y="3797299"/>
              <a:ext cx="1095154" cy="30834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 err="1" smtClean="0"/>
                <a:t>Conv</a:t>
              </a:r>
              <a:endParaRPr lang="zh-TW" altLang="en-US" dirty="0"/>
            </a:p>
          </p:txBody>
        </p:sp>
      </p:grpSp>
      <p:sp>
        <p:nvSpPr>
          <p:cNvPr id="19" name="文字方塊 18"/>
          <p:cNvSpPr txBox="1"/>
          <p:nvPr/>
        </p:nvSpPr>
        <p:spPr>
          <a:xfrm>
            <a:off x="3398852" y="2909279"/>
            <a:ext cx="1587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Content Loss</a:t>
            </a:r>
            <a:endParaRPr lang="zh-TW" altLang="en-US" b="1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678847" y="2889177"/>
            <a:ext cx="1226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 smtClean="0"/>
              <a:t>Style Loss</a:t>
            </a:r>
            <a:endParaRPr lang="zh-TW" altLang="en-US" b="1" dirty="0"/>
          </a:p>
        </p:txBody>
      </p:sp>
      <p:sp>
        <p:nvSpPr>
          <p:cNvPr id="21" name="文字方塊 20"/>
          <p:cNvSpPr txBox="1"/>
          <p:nvPr/>
        </p:nvSpPr>
        <p:spPr>
          <a:xfrm>
            <a:off x="6368902" y="2445488"/>
            <a:ext cx="29225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Gram matrix :</a:t>
            </a:r>
          </a:p>
          <a:p>
            <a:r>
              <a:rPr lang="en-US" altLang="zh-TW" dirty="0" smtClean="0"/>
              <a:t>C x H x W</a:t>
            </a:r>
          </a:p>
          <a:p>
            <a:endParaRPr lang="en-US" altLang="zh-TW" dirty="0"/>
          </a:p>
          <a:p>
            <a:r>
              <a:rPr lang="en-US" altLang="zh-TW" dirty="0" smtClean="0"/>
              <a:t>=&gt;   C x H*W  X   H*W x C</a:t>
            </a:r>
            <a:endParaRPr lang="zh-TW" altLang="en-US" dirty="0"/>
          </a:p>
        </p:txBody>
      </p:sp>
      <p:sp>
        <p:nvSpPr>
          <p:cNvPr id="27" name="上彎箭號 26"/>
          <p:cNvSpPr/>
          <p:nvPr/>
        </p:nvSpPr>
        <p:spPr>
          <a:xfrm flipH="1">
            <a:off x="2200939" y="5953529"/>
            <a:ext cx="5071730" cy="648586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7368363" y="563525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607841" y="3312041"/>
            <a:ext cx="180753" cy="23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1568413" y="4642587"/>
            <a:ext cx="180753" cy="23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/>
          <p:cNvSpPr/>
          <p:nvPr/>
        </p:nvSpPr>
        <p:spPr>
          <a:xfrm>
            <a:off x="6188149" y="2461254"/>
            <a:ext cx="180753" cy="23391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70832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 and Discussion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Although our method can achieve compelling results in many cases, the results are far from uniformly positive</a:t>
            </a:r>
            <a:r>
              <a:rPr lang="en-US" altLang="zh-TW" sz="2800" dirty="0" smtClean="0"/>
              <a:t>.</a:t>
            </a:r>
          </a:p>
          <a:p>
            <a:r>
              <a:rPr lang="en-US" altLang="zh-TW" sz="2800" dirty="0" smtClean="0"/>
              <a:t>Handling </a:t>
            </a:r>
            <a:r>
              <a:rPr lang="en-US" altLang="zh-TW" sz="2800" dirty="0"/>
              <a:t>more varied and extreme transformations, especially geometric changes, is an important problem for future work.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3675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Limitations and Discussion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In some cases, this gap may be very hard – or even impossible – to close: for example, our method sometimes permutes the labels for tree and building in the output of the </a:t>
            </a:r>
            <a:r>
              <a:rPr lang="en-US" altLang="zh-TW" sz="2400" dirty="0" err="1"/>
              <a:t>photos→labels</a:t>
            </a:r>
            <a:r>
              <a:rPr lang="en-US" altLang="zh-TW" sz="2400" dirty="0"/>
              <a:t> task.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2591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capturing </a:t>
            </a:r>
            <a:r>
              <a:rPr lang="en-US" altLang="zh-TW" sz="2400" dirty="0"/>
              <a:t>special characteristics of one image collection and figuring out how these characteristics could be translated into the other image collection, all in the absence of any paired training examples.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34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This problem can be more broadly described as </a:t>
            </a:r>
            <a:r>
              <a:rPr lang="en-US" altLang="zh-TW" sz="2400" dirty="0" err="1"/>
              <a:t>imageto</a:t>
            </a:r>
            <a:r>
              <a:rPr lang="en-US" altLang="zh-TW" sz="2400" dirty="0"/>
              <a:t>-image translation [22], </a:t>
            </a:r>
            <a:r>
              <a:rPr lang="en-US" altLang="zh-TW" sz="2400" b="1" dirty="0">
                <a:solidFill>
                  <a:srgbClr val="FFC000"/>
                </a:solidFill>
              </a:rPr>
              <a:t>converting an image from one representation of a given scene, x, to another, y</a:t>
            </a:r>
            <a:r>
              <a:rPr lang="en-US" altLang="zh-TW" sz="2400" dirty="0"/>
              <a:t>, e.g</a:t>
            </a:r>
            <a:r>
              <a:rPr lang="en-US" altLang="zh-TW" sz="2400" b="1" dirty="0"/>
              <a:t>., grayscale to color</a:t>
            </a:r>
            <a:r>
              <a:rPr lang="en-US" altLang="zh-TW" sz="2400" dirty="0"/>
              <a:t>, </a:t>
            </a:r>
            <a:r>
              <a:rPr lang="en-US" altLang="zh-TW" sz="2400" b="1" dirty="0"/>
              <a:t>image to semantic labels</a:t>
            </a:r>
            <a:r>
              <a:rPr lang="en-US" altLang="zh-TW" sz="2400" dirty="0"/>
              <a:t>, </a:t>
            </a:r>
            <a:r>
              <a:rPr lang="en-US" altLang="zh-TW" sz="2400" b="1" dirty="0" smtClean="0"/>
              <a:t>edge-map </a:t>
            </a:r>
            <a:r>
              <a:rPr lang="en-US" altLang="zh-TW" sz="2400" b="1" dirty="0"/>
              <a:t>to photograph</a:t>
            </a:r>
            <a:r>
              <a:rPr lang="en-US" altLang="zh-TW" sz="2400" dirty="0"/>
              <a:t>. </a:t>
            </a:r>
            <a:endParaRPr lang="en-US" altLang="zh-TW" sz="2400" dirty="0" smtClean="0"/>
          </a:p>
          <a:p>
            <a:r>
              <a:rPr lang="en-US" altLang="zh-TW" sz="2400" dirty="0"/>
              <a:t>Years of research in computer vision, image processing, computational photography, and graphics </a:t>
            </a:r>
            <a:r>
              <a:rPr lang="en-US" altLang="zh-TW" sz="2400" b="1" dirty="0"/>
              <a:t>have produced powerful translation systems in the </a:t>
            </a:r>
            <a:r>
              <a:rPr lang="en-US" altLang="zh-TW" sz="2400" b="1" dirty="0">
                <a:solidFill>
                  <a:srgbClr val="FFC000"/>
                </a:solidFill>
              </a:rPr>
              <a:t>supervised 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setting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9129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 smtClean="0"/>
              <a:t>obtaining </a:t>
            </a:r>
            <a:r>
              <a:rPr lang="en-US" altLang="zh-TW" sz="2400" dirty="0"/>
              <a:t>paired training data can be </a:t>
            </a:r>
            <a:r>
              <a:rPr lang="en-US" altLang="zh-TW" sz="2400" b="1" dirty="0">
                <a:solidFill>
                  <a:srgbClr val="FFC000"/>
                </a:solidFill>
              </a:rPr>
              <a:t>difficult and </a:t>
            </a:r>
            <a:r>
              <a:rPr lang="en-US" altLang="zh-TW" sz="2400" b="1" dirty="0" smtClean="0">
                <a:solidFill>
                  <a:srgbClr val="FFC000"/>
                </a:solidFill>
              </a:rPr>
              <a:t>expensive</a:t>
            </a:r>
          </a:p>
          <a:p>
            <a:r>
              <a:rPr lang="en-US" altLang="zh-TW" sz="2400" dirty="0"/>
              <a:t>For many tasks, like object transfiguration (e.g., </a:t>
            </a:r>
            <a:r>
              <a:rPr lang="en-US" altLang="zh-TW" sz="2400" dirty="0" err="1"/>
              <a:t>zebra↔</a:t>
            </a:r>
            <a:r>
              <a:rPr lang="en-US" altLang="zh-TW" sz="2400" dirty="0" err="1" smtClean="0"/>
              <a:t>horse</a:t>
            </a:r>
            <a:r>
              <a:rPr lang="en-US" altLang="zh-TW" sz="2400" dirty="0" smtClean="0"/>
              <a:t>, </a:t>
            </a:r>
            <a:r>
              <a:rPr lang="en-US" altLang="zh-TW" sz="2400" dirty="0"/>
              <a:t>the desired output </a:t>
            </a:r>
            <a:r>
              <a:rPr lang="en-US" altLang="zh-TW" sz="2400" dirty="0">
                <a:solidFill>
                  <a:srgbClr val="FFC000"/>
                </a:solidFill>
              </a:rPr>
              <a:t>is not even well-defined. </a:t>
            </a:r>
            <a:endParaRPr lang="zh-TW" altLang="en-US" sz="24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45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We assume there is some underlying relationship between the domains– for example, </a:t>
            </a:r>
            <a:r>
              <a:rPr lang="en-US" altLang="zh-TW" sz="2400" dirty="0">
                <a:solidFill>
                  <a:srgbClr val="FFC000"/>
                </a:solidFill>
              </a:rPr>
              <a:t>that they are two different renderings of the same underlying scene</a:t>
            </a:r>
            <a:r>
              <a:rPr lang="en-US" altLang="zh-TW" sz="2400" dirty="0"/>
              <a:t> – and seek to learn that </a:t>
            </a:r>
            <a:r>
              <a:rPr lang="en-US" altLang="zh-TW" sz="2400" dirty="0" smtClean="0"/>
              <a:t>relationship</a:t>
            </a:r>
          </a:p>
          <a:p>
            <a:r>
              <a:rPr lang="en-US" altLang="zh-TW" sz="2400" dirty="0"/>
              <a:t>Although we </a:t>
            </a:r>
            <a:r>
              <a:rPr lang="en-US" altLang="zh-TW" sz="2400" b="1" dirty="0"/>
              <a:t>lack supervision in the form of paired examples</a:t>
            </a:r>
            <a:r>
              <a:rPr lang="en-US" altLang="zh-TW" sz="2400" dirty="0"/>
              <a:t>, we can </a:t>
            </a:r>
            <a:r>
              <a:rPr lang="en-US" altLang="zh-TW" sz="2400" dirty="0">
                <a:solidFill>
                  <a:srgbClr val="FFC000"/>
                </a:solidFill>
              </a:rPr>
              <a:t>exploit supervision </a:t>
            </a:r>
            <a:r>
              <a:rPr lang="en-US" altLang="zh-TW" sz="2400" dirty="0"/>
              <a:t>at the level of sets: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8403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34113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b="1" dirty="0" smtClean="0"/>
              <a:t>Generator network </a:t>
            </a:r>
            <a:r>
              <a:rPr lang="en-US" altLang="zh-TW" sz="2000" dirty="0" smtClean="0"/>
              <a:t>: try to fool the discriminator by generating real-looking image</a:t>
            </a:r>
          </a:p>
          <a:p>
            <a:r>
              <a:rPr lang="en-US" altLang="zh-TW" sz="2000" b="1" dirty="0" smtClean="0"/>
              <a:t>Discriminator network </a:t>
            </a:r>
            <a:r>
              <a:rPr lang="en-US" altLang="zh-TW" sz="2000" dirty="0" smtClean="0"/>
              <a:t>: try to distinguish between real and fake image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4800" y="2438400"/>
            <a:ext cx="193785" cy="1168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2140388" y="29210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896476" y="2438400"/>
            <a:ext cx="1651000" cy="11684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4846364" y="29464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753099" y="2438400"/>
            <a:ext cx="1752601" cy="26162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846364" y="4402599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955235" y="36449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33591" y="3048000"/>
            <a:ext cx="788277" cy="14180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04900" y="2349500"/>
            <a:ext cx="3619500" cy="17780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675366" y="2349500"/>
            <a:ext cx="3862333" cy="28067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215041" y="3605683"/>
            <a:ext cx="12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Random    noise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4650" y="364490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Generator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531803" y="4430834"/>
            <a:ext cx="143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 from real world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799084" y="3559516"/>
            <a:ext cx="159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33591" y="3238500"/>
            <a:ext cx="78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Fake</a:t>
            </a:r>
          </a:p>
          <a:p>
            <a:r>
              <a:rPr lang="en-US" altLang="zh-TW" dirty="0" smtClean="0"/>
              <a:t>/</a:t>
            </a:r>
            <a:endParaRPr lang="en-US" altLang="zh-TW" dirty="0"/>
          </a:p>
          <a:p>
            <a:r>
              <a:rPr lang="en-US" altLang="zh-TW" dirty="0"/>
              <a:t>R</a:t>
            </a:r>
            <a:r>
              <a:rPr lang="en-US" altLang="zh-TW" dirty="0" smtClean="0"/>
              <a:t>eal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88693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8746</TotalTime>
  <Words>1664</Words>
  <Application>Microsoft Office PowerPoint</Application>
  <PresentationFormat>寬螢幕</PresentationFormat>
  <Paragraphs>227</Paragraphs>
  <Slides>49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49</vt:i4>
      </vt:variant>
    </vt:vector>
  </HeadingPairs>
  <TitlesOfParts>
    <vt:vector size="54" baseType="lpstr">
      <vt:lpstr>新細明體</vt:lpstr>
      <vt:lpstr>Calibri</vt:lpstr>
      <vt:lpstr>Century Gothic</vt:lpstr>
      <vt:lpstr>Wingdings 2</vt:lpstr>
      <vt:lpstr>至理名言</vt:lpstr>
      <vt:lpstr>PowerPoint 簡報</vt:lpstr>
      <vt:lpstr>PowerPoint 簡報</vt:lpstr>
      <vt:lpstr>Abstract</vt:lpstr>
      <vt:lpstr>Abstract</vt:lpstr>
      <vt:lpstr>Introduction</vt:lpstr>
      <vt:lpstr>Introduction</vt:lpstr>
      <vt:lpstr>Introduction</vt:lpstr>
      <vt:lpstr>Introduction</vt:lpstr>
      <vt:lpstr>GAN</vt:lpstr>
      <vt:lpstr>Introduction</vt:lpstr>
      <vt:lpstr>Introduction</vt:lpstr>
      <vt:lpstr>Introduction</vt:lpstr>
      <vt:lpstr>Cycle consistency loss</vt:lpstr>
      <vt:lpstr>Pix2Pix</vt:lpstr>
      <vt:lpstr>Pix2Pix</vt:lpstr>
      <vt:lpstr>CoGan</vt:lpstr>
      <vt:lpstr>CoGAN</vt:lpstr>
      <vt:lpstr>Cycle Consistency</vt:lpstr>
      <vt:lpstr>PowerPoint 簡報</vt:lpstr>
      <vt:lpstr>Formulation</vt:lpstr>
      <vt:lpstr>PowerPoint 簡報</vt:lpstr>
      <vt:lpstr>Adversarial Loss</vt:lpstr>
      <vt:lpstr>Cycle Consistency Loss</vt:lpstr>
      <vt:lpstr>Cycle Consistency Loss</vt:lpstr>
      <vt:lpstr>Full Objective </vt:lpstr>
      <vt:lpstr>Network Architecture</vt:lpstr>
      <vt:lpstr>CycleGAN</vt:lpstr>
      <vt:lpstr>Training details</vt:lpstr>
      <vt:lpstr>Result</vt:lpstr>
      <vt:lpstr>Evaluation Metrics</vt:lpstr>
      <vt:lpstr>Evaluation Metrics</vt:lpstr>
      <vt:lpstr>Semantic segmentation metrics </vt:lpstr>
      <vt:lpstr>Baseline Model</vt:lpstr>
      <vt:lpstr>Baseline Model</vt:lpstr>
      <vt:lpstr>Baseline Model</vt:lpstr>
      <vt:lpstr>Comparison against baselines</vt:lpstr>
      <vt:lpstr>Analysis of the loss functionm</vt:lpstr>
      <vt:lpstr>Analysis of the loss function</vt:lpstr>
      <vt:lpstr>Analysis of the loss function - result</vt:lpstr>
      <vt:lpstr>Additional results on paired datasets</vt:lpstr>
      <vt:lpstr>Applications</vt:lpstr>
      <vt:lpstr>Applications</vt:lpstr>
      <vt:lpstr>Season transfer </vt:lpstr>
      <vt:lpstr>Photo generation from paintings</vt:lpstr>
      <vt:lpstr>PowerPoint 簡報</vt:lpstr>
      <vt:lpstr>Photo enhancement</vt:lpstr>
      <vt:lpstr>Image Style Transfer Using Convolutional Neural Networks</vt:lpstr>
      <vt:lpstr>Limitations and Discussion </vt:lpstr>
      <vt:lpstr>Limitations and Discussion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representation learning  with deep convolutional generative adversarial networks</dc:title>
  <dc:creator>VISION-LAB</dc:creator>
  <cp:lastModifiedBy>Windows 使用者</cp:lastModifiedBy>
  <cp:revision>224</cp:revision>
  <dcterms:created xsi:type="dcterms:W3CDTF">2017-11-03T01:55:11Z</dcterms:created>
  <dcterms:modified xsi:type="dcterms:W3CDTF">2018-09-19T03:55:14Z</dcterms:modified>
</cp:coreProperties>
</file>